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emf" ContentType="image/x-emf"/>
  <Default Extension="rels" ContentType="application/vnd.openxmlformats-package.relationships+xml"/>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57" r:id="rId3"/>
    <p:sldId id="258" r:id="rId4"/>
    <p:sldId id="259" r:id="rId5"/>
    <p:sldId id="260" r:id="rId6"/>
    <p:sldId id="261" r:id="rId7"/>
    <p:sldId id="314" r:id="rId8"/>
    <p:sldId id="263" r:id="rId9"/>
    <p:sldId id="264" r:id="rId10"/>
    <p:sldId id="265" r:id="rId11"/>
    <p:sldId id="266" r:id="rId12"/>
    <p:sldId id="267" r:id="rId13"/>
    <p:sldId id="268" r:id="rId14"/>
    <p:sldId id="269" r:id="rId15"/>
    <p:sldId id="270" r:id="rId16"/>
    <p:sldId id="271" r:id="rId17"/>
    <p:sldId id="272" r:id="rId18"/>
    <p:sldId id="317" r:id="rId19"/>
    <p:sldId id="274" r:id="rId20"/>
    <p:sldId id="275" r:id="rId21"/>
    <p:sldId id="276" r:id="rId22"/>
    <p:sldId id="277" r:id="rId23"/>
    <p:sldId id="278" r:id="rId24"/>
    <p:sldId id="279" r:id="rId25"/>
    <p:sldId id="313" r:id="rId26"/>
    <p:sldId id="280" r:id="rId27"/>
    <p:sldId id="281" r:id="rId28"/>
    <p:sldId id="316"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7" r:id="rId44"/>
    <p:sldId id="315" r:id="rId45"/>
    <p:sldId id="299" r:id="rId46"/>
    <p:sldId id="318" r:id="rId47"/>
    <p:sldId id="319" r:id="rId48"/>
    <p:sldId id="300" r:id="rId49"/>
    <p:sldId id="309" r:id="rId50"/>
    <p:sldId id="301" r:id="rId51"/>
    <p:sldId id="302" r:id="rId52"/>
    <p:sldId id="305" r:id="rId53"/>
    <p:sldId id="311" r:id="rId54"/>
    <p:sldId id="304" r:id="rId55"/>
    <p:sldId id="306" r:id="rId56"/>
    <p:sldId id="303" r:id="rId57"/>
    <p:sldId id="307" r:id="rId5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8DEFF"/>
    <a:srgbClr val="FFE3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53" autoAdjust="0"/>
    <p:restoredTop sz="80556" autoAdjust="0"/>
  </p:normalViewPr>
  <p:slideViewPr>
    <p:cSldViewPr snapToGrid="0" snapToObjects="1">
      <p:cViewPr>
        <p:scale>
          <a:sx n="100" d="100"/>
          <a:sy n="100" d="100"/>
        </p:scale>
        <p:origin x="1864" y="656"/>
      </p:cViewPr>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 d="1"/>
        <a:sy n="1" d="1"/>
      </p:scale>
      <p:origin x="0" y="0"/>
    </p:cViewPr>
  </p:sorterViewPr>
  <p:notesViewPr>
    <p:cSldViewPr snapToGrid="0" snapToObjects="1">
      <p:cViewPr varScale="1">
        <p:scale>
          <a:sx n="35" d="100"/>
          <a:sy n="35" d="100"/>
        </p:scale>
        <p:origin x="2340" y="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64" Type="http://schemas.microsoft.com/office/2015/10/relationships/revisionInfo" Target="revisionInfo.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s://blog.openai.com/adversarial-example-research/"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 Id="rId3" Type="http://schemas.openxmlformats.org/officeDocument/2006/relationships/hyperlink" Target="http://www.cs.cmu.edu/~jasonh/"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s://arxiv.org/abs/1606.08813"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 Id="rId3" Type="http://schemas.openxmlformats.org/officeDocument/2006/relationships/hyperlink" Target="https://arxiv.org/abs/1606.08813"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 Id="rId3" Type="http://schemas.openxmlformats.org/officeDocument/2006/relationships/hyperlink" Target="https://arxiv.org/pdf/1801.05667.pdf"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25308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Alternatively, other applications include sketch</a:t>
            </a:r>
            <a:r>
              <a:rPr lang="en-US" baseline="0" dirty="0" smtClean="0"/>
              <a:t> to image pairs.</a:t>
            </a:r>
          </a:p>
          <a:p>
            <a:endParaRPr lang="en-US" baseline="0" dirty="0" smtClean="0"/>
          </a:p>
          <a:p>
            <a:r>
              <a:rPr lang="en-US" baseline="0" dirty="0" smtClean="0"/>
              <a:t>Where for a cat, we can draw elements like an eye or nose to build better features...</a:t>
            </a:r>
          </a:p>
          <a:p>
            <a:endParaRPr lang="en-US" baseline="0" dirty="0" smtClean="0"/>
          </a:p>
          <a:p>
            <a:r>
              <a:rPr lang="en-US" baseline="0" dirty="0" smtClean="0"/>
              <a:t>Applications could include what if for architects to mix and match design elements...</a:t>
            </a:r>
            <a:endParaRPr lang="en-US" dirty="0"/>
          </a:p>
        </p:txBody>
      </p:sp>
    </p:spTree>
    <p:extLst>
      <p:ext uri="{BB962C8B-B14F-4D97-AF65-F5344CB8AC3E}">
        <p14:creationId xmlns:p14="http://schemas.microsoft.com/office/powerpoint/2010/main" val="10107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rPr lang="en-US" dirty="0" smtClean="0"/>
              <a:t>Alternatively,</a:t>
            </a:r>
            <a:r>
              <a:rPr lang="en-US" baseline="0" dirty="0" smtClean="0"/>
              <a:t> deep learning can handle different types of data </a:t>
            </a:r>
            <a:r>
              <a:rPr lang="mr-IN" baseline="0" dirty="0" smtClean="0"/>
              <a:t>–</a:t>
            </a:r>
            <a:r>
              <a:rPr lang="en-US" baseline="0" dirty="0" smtClean="0"/>
              <a:t> images, video, audio, text </a:t>
            </a:r>
            <a:r>
              <a:rPr lang="mr-IN" baseline="0" dirty="0" smtClean="0"/>
              <a:t>–</a:t>
            </a:r>
            <a:r>
              <a:rPr lang="en-US" baseline="0" dirty="0" smtClean="0"/>
              <a:t> and combine them (multi-modal).</a:t>
            </a:r>
          </a:p>
          <a:p>
            <a:endParaRPr lang="en-US" baseline="0" dirty="0" smtClean="0"/>
          </a:p>
          <a:p>
            <a:r>
              <a:rPr lang="en-US" baseline="0" dirty="0" smtClean="0"/>
              <a:t>In a paper by a team of University of Washington, researchers mapped audio to video to allow new audio to generate similar video.</a:t>
            </a:r>
          </a:p>
          <a:p>
            <a:endParaRPr lang="en-US" baseline="0" dirty="0" smtClean="0"/>
          </a:p>
          <a:p>
            <a:r>
              <a:rPr lang="en-US" baseline="0" dirty="0" smtClean="0"/>
              <a:t>In their example, they used new audio of Barack Obama to create mapped video footage... [show first... then skip to second video]...</a:t>
            </a:r>
          </a:p>
          <a:p>
            <a:endParaRPr lang="en-US" baseline="0" dirty="0" smtClean="0"/>
          </a:p>
          <a:p>
            <a:r>
              <a:rPr lang="en-US" baseline="0" dirty="0" smtClean="0"/>
              <a:t>Definitely will put a new spin on fake news...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t>
            </a:r>
            <a:r>
              <a:rPr lang="en-US" dirty="0"/>
              <a:t>you have a large enough collection of text – for example, Tolstoy – recurrent neural net models can generate new text… or “dream”…</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81196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this works with more general symbols, like math or code...</a:t>
            </a:r>
          </a:p>
          <a:p>
            <a:endParaRPr lang="en-US" dirty="0" smtClean="0"/>
          </a:p>
          <a:p>
            <a:r>
              <a:rPr lang="en-US" dirty="0" smtClean="0"/>
              <a:t>while</a:t>
            </a:r>
            <a:r>
              <a:rPr lang="en-US" baseline="0" dirty="0" smtClean="0"/>
              <a:t> the results still are a blur, the hope is that such generation could provide more training examples or new forms of creativity (and scale) beyond what human could </a:t>
            </a:r>
            <a:r>
              <a:rPr lang="en-US" baseline="0" smtClean="0"/>
              <a:t>do on </a:t>
            </a:r>
            <a:endParaRPr lang="en-US" dirty="0"/>
          </a:p>
        </p:txBody>
      </p:sp>
    </p:spTree>
    <p:extLst>
      <p:ext uri="{BB962C8B-B14F-4D97-AF65-F5344CB8AC3E}">
        <p14:creationId xmlns:p14="http://schemas.microsoft.com/office/powerpoint/2010/main" val="1246834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45806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deep learning, and deep learning is </a:t>
            </a:r>
            <a:r>
              <a:rPr lang="en-US" dirty="0" err="1"/>
              <a:t>backprop</a:t>
            </a:r>
            <a:r>
              <a:rPr lang="en-US" dirty="0"/>
              <a:t>” (Somers, 2017)</a:t>
            </a:r>
          </a:p>
          <a:p>
            <a:endParaRPr lang="en-US" dirty="0"/>
          </a:p>
          <a:p>
            <a:r>
              <a:rPr lang="en-US" dirty="0"/>
              <a:t>Need</a:t>
            </a:r>
            <a:r>
              <a:rPr lang="en-US" baseline="0" dirty="0"/>
              <a:t> for Supervised Learning.</a:t>
            </a:r>
          </a:p>
          <a:p>
            <a:endParaRPr lang="en-US" baseline="0" dirty="0"/>
          </a:p>
          <a:p>
            <a:r>
              <a:rPr lang="en-US" baseline="0" dirty="0"/>
              <a:t>Idea is teach large neural network to excite specific neurons (can think of images) that are related to features. </a:t>
            </a:r>
          </a:p>
          <a:p>
            <a:endParaRPr lang="en-US" baseline="0" dirty="0"/>
          </a:p>
          <a:p>
            <a:r>
              <a:rPr lang="en-US" baseline="0" dirty="0"/>
              <a:t>For example, it may detect the edges but edges of a hotdog. It builds this network through a process called backpropagation.</a:t>
            </a:r>
          </a:p>
          <a:p>
            <a:endParaRPr lang="en-US" baseline="0" dirty="0"/>
          </a:p>
          <a:p>
            <a:r>
              <a:rPr lang="en-US" baseline="0" dirty="0"/>
              <a:t>But while this may seem abstract, you can think of this as a tons and tons of matrix multiplication or a “spreadsheet on steroids.”</a:t>
            </a:r>
          </a:p>
          <a:p>
            <a:endParaRPr lang="en-US" baseline="0" dirty="0"/>
          </a:p>
          <a:p>
            <a:r>
              <a:rPr lang="en-US" baseline="0" dirty="0"/>
              <a:t>To do this, first, you pass an image… quantified by its pixel, the smallest unit of an image, color as numbers in a red-green-blue scale. Then you pass an image to get the model’s output. But then, you work backwards, using matrix multiplication and calculus to do a sensitivity analysis to the model’s parameters where you can find how to best “improve” or “error correct” the model. </a:t>
            </a:r>
          </a:p>
          <a:p>
            <a:endParaRPr lang="en-US" baseline="0" dirty="0"/>
          </a:p>
          <a:p>
            <a:r>
              <a:rPr lang="en-US" baseline="0" dirty="0"/>
              <a:t>One individual items may not make much of a different. But with millions of records and high computing power, small corrections can propagate into </a:t>
            </a:r>
            <a:endParaRPr lang="en-US" dirty="0"/>
          </a:p>
          <a:p>
            <a:endParaRPr lang="en-US" dirty="0"/>
          </a:p>
          <a:p>
            <a:pPr marL="0" marR="0" indent="0" defTabSz="457200" eaLnBrk="1" fontAlgn="auto" latinLnBrk="0" hangingPunct="1">
              <a:lnSpc>
                <a:spcPct val="117999"/>
              </a:lnSpc>
              <a:spcBef>
                <a:spcPts val="0"/>
              </a:spcBef>
              <a:spcAft>
                <a:spcPts val="0"/>
              </a:spcAft>
              <a:buClrTx/>
              <a:buSzTx/>
              <a:buFontTx/>
              <a:buNone/>
              <a:tabLst/>
              <a:defRPr/>
            </a:pPr>
            <a:r>
              <a:rPr lang="en-US" dirty="0"/>
              <a:t>https://ml4a.github.io/ml4a/</a:t>
            </a:r>
            <a:r>
              <a:rPr lang="en-US" dirty="0" err="1"/>
              <a:t>how_neural_networks_are_trained</a:t>
            </a:r>
            <a:r>
              <a:rPr lang="en-US" dirty="0"/>
              <a:t>/</a:t>
            </a:r>
          </a:p>
          <a:p>
            <a:endParaRPr lang="en-US" dirty="0"/>
          </a:p>
        </p:txBody>
      </p:sp>
    </p:spTree>
    <p:extLst>
      <p:ext uri="{BB962C8B-B14F-4D97-AF65-F5344CB8AC3E}">
        <p14:creationId xmlns:p14="http://schemas.microsoft.com/office/powerpoint/2010/main" val="1146095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problem is this is a black box. </a:t>
            </a:r>
          </a:p>
        </p:txBody>
      </p:sp>
    </p:spTree>
    <p:extLst>
      <p:ext uri="{BB962C8B-B14F-4D97-AF65-F5344CB8AC3E}">
        <p14:creationId xmlns:p14="http://schemas.microsoft.com/office/powerpoint/2010/main" val="4246314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Chollet</a:t>
            </a:r>
            <a:r>
              <a:rPr lang="en-US" dirty="0"/>
              <a:t>: diminishing returns</a:t>
            </a:r>
          </a:p>
          <a:p>
            <a:r>
              <a:rPr lang="en-US" dirty="0"/>
              <a:t>-can’t expect the same gains… maybe new more generalizable tasks</a:t>
            </a:r>
          </a:p>
          <a:p>
            <a:endParaRPr lang="en-US" dirty="0"/>
          </a:p>
          <a:p>
            <a:r>
              <a:rPr lang="en-US" dirty="0"/>
              <a:t>Hinton:</a:t>
            </a:r>
          </a:p>
          <a:p>
            <a:r>
              <a:rPr lang="en-US" dirty="0"/>
              <a:t>-convolutional neural networks are not “psychologically correct”</a:t>
            </a:r>
          </a:p>
          <a:p>
            <a:r>
              <a:rPr lang="en-US" dirty="0"/>
              <a:t>-large, inefficient “</a:t>
            </a:r>
            <a:r>
              <a:rPr lang="en-US" dirty="0" err="1"/>
              <a:t>frankensteins</a:t>
            </a:r>
            <a:r>
              <a:rPr lang="en-US" dirty="0"/>
              <a:t>” that are very powerful, but data hungry</a:t>
            </a:r>
          </a:p>
          <a:p>
            <a:endParaRPr lang="en-US" dirty="0"/>
          </a:p>
        </p:txBody>
      </p:sp>
    </p:spTree>
    <p:extLst>
      <p:ext uri="{BB962C8B-B14F-4D97-AF65-F5344CB8AC3E}">
        <p14:creationId xmlns:p14="http://schemas.microsoft.com/office/powerpoint/2010/main" val="2639562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Deep Learning hitting a wall.</a:t>
            </a:r>
          </a:p>
        </p:txBody>
      </p:sp>
    </p:spTree>
    <p:extLst>
      <p:ext uri="{BB962C8B-B14F-4D97-AF65-F5344CB8AC3E}">
        <p14:creationId xmlns:p14="http://schemas.microsoft.com/office/powerpoint/2010/main" val="1132022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noRot="1" noChangeAspect="1"/>
          </p:cNvSpPr>
          <p:nvPr>
            <p:ph type="sldImg"/>
          </p:nvPr>
        </p:nvSpPr>
        <p:spPr>
          <a:prstGeom prst="rect">
            <a:avLst/>
          </a:prstGeom>
        </p:spPr>
        <p:txBody>
          <a:bodyPr/>
          <a:lstStyle/>
          <a:p>
            <a:endParaRPr/>
          </a:p>
        </p:txBody>
      </p:sp>
      <p:sp>
        <p:nvSpPr>
          <p:cNvPr id="248" name="Shape 248"/>
          <p:cNvSpPr>
            <a:spLocks noGrp="1"/>
          </p:cNvSpPr>
          <p:nvPr>
            <p:ph type="body" sz="quarter" idx="1"/>
          </p:nvPr>
        </p:nvSpPr>
        <p:spPr>
          <a:prstGeom prst="rect">
            <a:avLst/>
          </a:prstGeom>
        </p:spPr>
        <p:txBody>
          <a:bodyPr/>
          <a:lstStyle/>
          <a:p>
            <a:r>
              <a:rPr dirty="0"/>
              <a:t>Adversarial examples are hard to defend against because it is difficult to construct a theoretical model of the adversarial example crafting process. (source </a:t>
            </a:r>
            <a:r>
              <a:rPr u="sng" dirty="0">
                <a:hlinkClick r:id="rId3"/>
              </a:rPr>
              <a:t>https://blog.openai.com/adversarial-example-research/</a:t>
            </a:r>
            <a:r>
              <a:rPr dirty="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rPr lang="en-US" dirty="0"/>
              <a:t>Researchers </a:t>
            </a:r>
            <a:r>
              <a:rPr dirty="0"/>
              <a:t>are painting an even broader optimism on AI, so far as to declare that “AI” is the new electricity. In that, as electricity resulted in a complete economic and technological change in the 20th century, researchers like Stanford’s Andrew Ng are tapping AI to be the next driver of such growth for the near future.</a:t>
            </a:r>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What is the mechanism? Ng argues that now AI can perform at or above human level for nearly any task that a person can do in one second. His logic follows that by automating such individual tasks, labor can be more productive </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“it </a:t>
            </a:r>
            <a:r>
              <a:rPr lang="en-US" sz="2200" b="0" i="0" dirty="0">
                <a:effectLst/>
                <a:latin typeface="Helvetica Neue"/>
                <a:ea typeface="Helvetica Neue"/>
                <a:cs typeface="Helvetica Neue"/>
                <a:sym typeface="Helvetica Neue"/>
              </a:rPr>
              <a:t>has the ability to unlock new kinds of labor.”</a:t>
            </a:r>
            <a:endParaRPr lang="en-US" dirty="0"/>
          </a:p>
          <a:p>
            <a:pPr fontAlgn="base"/>
            <a:r>
              <a:rPr lang="en-US" sz="2200" b="0" i="0" u="none" strike="noStrike" dirty="0">
                <a:effectLst/>
                <a:latin typeface="Helvetica Neue"/>
                <a:ea typeface="Helvetica Neue"/>
                <a:cs typeface="Helvetica Neue"/>
                <a:sym typeface="Helvetica Neue"/>
                <a:hlinkClick r:id="rId3"/>
              </a:rPr>
              <a:t>Carnegie Mellon Jason Hong</a:t>
            </a:r>
            <a:r>
              <a:rPr lang="en-US" sz="2200" b="0" i="0" dirty="0">
                <a:effectLst/>
                <a:latin typeface="Helvetica Neue"/>
                <a:ea typeface="Helvetica Neue"/>
                <a:cs typeface="Helvetica Neue"/>
                <a:sym typeface="Helvetica Neue"/>
              </a:rPr>
              <a:t>, </a:t>
            </a:r>
          </a:p>
          <a:p>
            <a:pPr fontAlgn="base"/>
            <a:endParaRPr lang="en-US" sz="2200" b="0" i="0" dirty="0">
              <a:effectLst/>
              <a:latin typeface="Helvetica Neue"/>
              <a:ea typeface="Helvetica Neue"/>
              <a:cs typeface="Helvetica Neue"/>
              <a:sym typeface="Helvetica Neue"/>
            </a:endParaRPr>
          </a:p>
          <a:p>
            <a:pPr fontAlgn="base"/>
            <a:r>
              <a:rPr lang="en-US" sz="2200" b="0" i="0" dirty="0">
                <a:effectLst/>
                <a:latin typeface="Helvetica Neue"/>
                <a:ea typeface="Helvetica Neue"/>
                <a:cs typeface="Helvetica Neue"/>
                <a:sym typeface="Helvetica Neue"/>
              </a:rPr>
              <a:t>“Automobiles were a direct replacement for horses, but in the medium and long-term led to many other kinds of uses, such as semi-trucks for large scale shipping, moving vans, mini vans, convertibles,” Hong said. </a:t>
            </a:r>
          </a:p>
          <a:p>
            <a:pPr fontAlgn="base"/>
            <a:endParaRPr lang="en-US" sz="2200" b="0" i="0" dirty="0">
              <a:effectLst/>
              <a:latin typeface="Helvetica Neue"/>
              <a:ea typeface="Helvetica Neue"/>
              <a:cs typeface="Helvetica Neue"/>
              <a:sym typeface="Helvetica Neue"/>
            </a:endParaRPr>
          </a:p>
          <a:p>
            <a:pPr fontAlgn="base"/>
            <a:r>
              <a:rPr lang="en-US" sz="2200" b="0" i="0" dirty="0">
                <a:effectLst/>
                <a:latin typeface="Helvetica Neue"/>
                <a:ea typeface="Helvetica Neue"/>
                <a:cs typeface="Helvetica Neue"/>
                <a:sym typeface="Helvetica Neue"/>
              </a:rPr>
              <a:t>“Similarly, AI systems in the short term will be a direct replacement for routine kinds of tasks, but in the medium and long-term we will see uses just as dramatic as automobiles.”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Variety of algorithmic bias… denigration</a:t>
            </a:r>
          </a:p>
          <a:p>
            <a:endParaRPr lang="en-US" dirty="0"/>
          </a:p>
          <a:p>
            <a:r>
              <a:rPr lang="en-US" dirty="0"/>
              <a:t>The proliferation of these algorithmic biases imply learnings about the bias that already exist in the real world…</a:t>
            </a:r>
          </a:p>
          <a:p>
            <a:endParaRPr lang="en-US" dirty="0"/>
          </a:p>
          <a:p>
            <a:r>
              <a:rPr lang="en-US" dirty="0"/>
              <a:t>One related modeling is called word embeddings, in which word context defines meaning, so a world is defined by the words that surround it in text. This is powerful because it allows words to transform their counts into transformed data that has geometric properties. For example, they work </a:t>
            </a:r>
          </a:p>
        </p:txBody>
      </p:sp>
    </p:spTree>
    <p:extLst>
      <p:ext uri="{BB962C8B-B14F-4D97-AF65-F5344CB8AC3E}">
        <p14:creationId xmlns:p14="http://schemas.microsoft.com/office/powerpoint/2010/main" val="2694365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lvl1pPr>
              <a:defRPr u="sng">
                <a:hlinkClick r:id="rId3"/>
              </a:defRPr>
            </a:lvl1pPr>
          </a:lstStyle>
          <a:p>
            <a:pPr>
              <a:defRPr u="none"/>
            </a:pPr>
            <a:r>
              <a:rPr u="sng">
                <a:hlinkClick r:id="rId3"/>
              </a:rPr>
              <a:t>https://arxiv.org/abs/1606.08813</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lvl1pPr>
              <a:defRPr u="sng">
                <a:hlinkClick r:id="rId3"/>
              </a:defRPr>
            </a:lvl1pPr>
          </a:lstStyle>
          <a:p>
            <a:pPr>
              <a:defRPr u="none"/>
            </a:pPr>
            <a:r>
              <a:rPr u="sng">
                <a:hlinkClick r:id="rId3"/>
              </a:rPr>
              <a:t>https://arxiv.org/abs/1606.08813</a:t>
            </a:r>
          </a:p>
        </p:txBody>
      </p:sp>
    </p:spTree>
    <p:extLst>
      <p:ext uri="{BB962C8B-B14F-4D97-AF65-F5344CB8AC3E}">
        <p14:creationId xmlns:p14="http://schemas.microsoft.com/office/powerpoint/2010/main" val="1989298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it challenging is the size and volume millions of million of tweets… event detection is important to find needles in haystacks… in a recent paper, my team led by Isaac Cho developed Crystal Ball, an interactive visual analytics interface for detecting global events via Twitter in the present and future.</a:t>
            </a:r>
          </a:p>
          <a:p>
            <a:endParaRPr lang="en-US" dirty="0"/>
          </a:p>
          <a:p>
            <a:r>
              <a:rPr lang="en-US" dirty="0"/>
              <a:t>Using natural language processing, we identified time-location pairs that allowed users to examine across time or location. This coordinated views system provides users its recommendations of significant events… and it’s the users’ task to determine that predicted event’s legitimacy.</a:t>
            </a:r>
          </a:p>
        </p:txBody>
      </p:sp>
    </p:spTree>
    <p:extLst>
      <p:ext uri="{BB962C8B-B14F-4D97-AF65-F5344CB8AC3E}">
        <p14:creationId xmlns:p14="http://schemas.microsoft.com/office/powerpoint/2010/main" val="461240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examples could include spontaneous protests like </a:t>
            </a:r>
          </a:p>
        </p:txBody>
      </p:sp>
    </p:spTree>
    <p:extLst>
      <p:ext uri="{BB962C8B-B14F-4D97-AF65-F5344CB8AC3E}">
        <p14:creationId xmlns:p14="http://schemas.microsoft.com/office/powerpoint/2010/main" val="1204434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King quote</a:t>
            </a:r>
          </a:p>
        </p:txBody>
      </p:sp>
    </p:spTree>
    <p:extLst>
      <p:ext uri="{BB962C8B-B14F-4D97-AF65-F5344CB8AC3E}">
        <p14:creationId xmlns:p14="http://schemas.microsoft.com/office/powerpoint/2010/main" val="1906667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www.ncbi.nlm.nih.gov</a:t>
            </a:r>
            <a:r>
              <a:rPr lang="en-US" dirty="0"/>
              <a:t>/</a:t>
            </a:r>
            <a:r>
              <a:rPr lang="en-US" dirty="0" err="1"/>
              <a:t>pmc</a:t>
            </a:r>
            <a:r>
              <a:rPr lang="en-US" dirty="0"/>
              <a:t>/articles/PMC3834737/</a:t>
            </a:r>
          </a:p>
        </p:txBody>
      </p:sp>
    </p:spTree>
    <p:extLst>
      <p:ext uri="{BB962C8B-B14F-4D97-AF65-F5344CB8AC3E}">
        <p14:creationId xmlns:p14="http://schemas.microsoft.com/office/powerpoint/2010/main" val="1704930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lvl1pPr>
              <a:defRPr u="sng">
                <a:hlinkClick r:id="rId3"/>
              </a:defRPr>
            </a:lvl1pPr>
          </a:lstStyle>
          <a:p>
            <a:pPr>
              <a:defRPr u="none"/>
            </a:pPr>
            <a:r>
              <a:rPr u="sng">
                <a:hlinkClick r:id="rId3"/>
              </a:rPr>
              <a:t>https://arxiv.org/pdf/1801.05667.pdf</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p>
            <a:r>
              <a:t>With the recent growth, AI in general has been tabbed as a major generator of future productivity gains.</a:t>
            </a:r>
          </a:p>
          <a:p>
            <a:endParaRPr/>
          </a:p>
          <a:p>
            <a:r>
              <a:t>One optimistic study by Accenture and Frontier Economics, estimated that AI has the potential to nearly double growth rates in many developed countries.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noRot="1" noChangeAspect="1"/>
          </p:cNvSpPr>
          <p:nvPr>
            <p:ph type="sldImg"/>
          </p:nvPr>
        </p:nvSpPr>
        <p:spPr>
          <a:prstGeom prst="rect">
            <a:avLst/>
          </a:prstGeom>
        </p:spPr>
        <p:txBody>
          <a:bodyPr/>
          <a:lstStyle/>
          <a:p>
            <a:endParaRPr/>
          </a:p>
        </p:txBody>
      </p:sp>
      <p:sp>
        <p:nvSpPr>
          <p:cNvPr id="139" name="Shape 139"/>
          <p:cNvSpPr>
            <a:spLocks noGrp="1"/>
          </p:cNvSpPr>
          <p:nvPr>
            <p:ph type="body" sz="quarter" idx="1"/>
          </p:nvPr>
        </p:nvSpPr>
        <p:spPr>
          <a:prstGeom prst="rect">
            <a:avLst/>
          </a:prstGeom>
        </p:spPr>
        <p:txBody>
          <a:bodyPr/>
          <a:lstStyle/>
          <a:p>
            <a:r>
              <a:rPr dirty="0"/>
              <a:t>While AI has been around for decades, what’s driving this growth?</a:t>
            </a:r>
          </a:p>
          <a:p>
            <a:endParaRPr dirty="0"/>
          </a:p>
          <a:p>
            <a:r>
              <a:rPr lang="en-US" dirty="0" smtClean="0"/>
              <a:t>L</a:t>
            </a:r>
            <a:r>
              <a:rPr dirty="0" smtClean="0"/>
              <a:t>arge </a:t>
            </a:r>
            <a:r>
              <a:rPr dirty="0"/>
              <a:t>neural networks or “deep learning”</a:t>
            </a:r>
            <a:r>
              <a:rPr lang="en-US" dirty="0"/>
              <a:t>.</a:t>
            </a:r>
            <a:r>
              <a:rPr lang="en-US" baseline="0" dirty="0"/>
              <a:t>  </a:t>
            </a:r>
            <a:endParaRPr lang="en-US" baseline="0" dirty="0" smtClean="0"/>
          </a:p>
          <a:p>
            <a:r>
              <a:rPr lang="en-US" baseline="0" dirty="0" smtClean="0"/>
              <a:t>-Traditional </a:t>
            </a:r>
            <a:r>
              <a:rPr lang="en-US" baseline="0" dirty="0"/>
              <a:t>AI and Machine Learning performance gained with more data up to a point. </a:t>
            </a:r>
            <a:endParaRPr lang="en-US" baseline="0" dirty="0" smtClean="0"/>
          </a:p>
          <a:p>
            <a:r>
              <a:rPr lang="en-US" baseline="0" dirty="0" smtClean="0"/>
              <a:t>-While </a:t>
            </a:r>
            <a:r>
              <a:rPr lang="en-US" baseline="0" dirty="0"/>
              <a:t>small and medium neural networks have some "economies of scale" of data, the major breakthrough occurred </a:t>
            </a:r>
            <a:r>
              <a:rPr lang="en-US" baseline="0" dirty="0" smtClean="0"/>
              <a:t>with combination </a:t>
            </a:r>
            <a:r>
              <a:rPr lang="en-US" baseline="0" dirty="0"/>
              <a:t>of the "big data" era </a:t>
            </a:r>
            <a:r>
              <a:rPr lang="en-US" baseline="0" dirty="0" smtClean="0"/>
              <a:t>+ computing power</a:t>
            </a:r>
          </a:p>
          <a:p>
            <a:endParaRPr lang="en-US" baseline="0" dirty="0"/>
          </a:p>
          <a:p>
            <a:r>
              <a:rPr lang="en-US" baseline="0" dirty="0"/>
              <a:t>Researchers like Ng are so optimistic on Deep Learning's potential to continue such gains to quote "AI has now reached eternal spring"</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prstGeom prst="rect">
            <a:avLst/>
          </a:prstGeom>
        </p:spPr>
        <p:txBody>
          <a:bodyPr/>
          <a:lstStyle/>
          <a:p>
            <a:endParaRPr/>
          </a:p>
        </p:txBody>
      </p:sp>
      <p:sp>
        <p:nvSpPr>
          <p:cNvPr id="150" name="Shape 150"/>
          <p:cNvSpPr>
            <a:spLocks noGrp="1"/>
          </p:cNvSpPr>
          <p:nvPr>
            <p:ph type="body" sz="quarter" idx="1"/>
          </p:nvPr>
        </p:nvSpPr>
        <p:spPr>
          <a:prstGeom prst="rect">
            <a:avLst/>
          </a:prstGeom>
        </p:spPr>
        <p:txBody>
          <a:bodyPr/>
          <a:lstStyle/>
          <a:p>
            <a:r>
              <a:rPr dirty="0"/>
              <a:t>One way to think of it is that AI is a broad discipline of computer science in which “Machine Learning” is a subset.</a:t>
            </a:r>
          </a:p>
          <a:p>
            <a:endParaRPr dirty="0"/>
          </a:p>
          <a:p>
            <a:r>
              <a:rPr dirty="0"/>
              <a:t>Similarly, “Deep Learning” is a subset of “Machine Learning</a:t>
            </a:r>
            <a:r>
              <a:rPr dirty="0" smtClean="0"/>
              <a: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dirty="0"/>
              <a:t>Over the last 10 years, interest in AI has increased rapidly. One way to measure the growth is through Google Trends.</a:t>
            </a:r>
          </a:p>
          <a:p>
            <a:endParaRPr dirty="0"/>
          </a:p>
          <a:p>
            <a:r>
              <a:rPr dirty="0"/>
              <a:t>10 years ago (point 1), Artificial Intelligence was the most well known while others like Big Data and Machine Learning were very small. </a:t>
            </a:r>
          </a:p>
          <a:p>
            <a:endParaRPr dirty="0"/>
          </a:p>
          <a:p>
            <a:r>
              <a:rPr dirty="0"/>
              <a:t>Around 2012-2014 (point 2), “Big Data” became the hot term, rising quickly while “Artificial Intelligence” and “Machine Learning” made only nominal gains.</a:t>
            </a:r>
          </a:p>
          <a:p>
            <a:endParaRPr dirty="0"/>
          </a:p>
          <a:p>
            <a:r>
              <a:rPr dirty="0"/>
              <a:t>However, in recent years (point 3), “Machine Learning” has risen dramatically and surpassed “Big Data” in mid 2017. A major contributor to “Machine Learning’s” rise is the growth of “Deep Learning,” a term that didn’t show up until 2012 but has risen quickly in the last two years.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review what are some of the advances in deep learning...</a:t>
            </a:r>
          </a:p>
        </p:txBody>
      </p:sp>
    </p:spTree>
    <p:extLst>
      <p:ext uri="{BB962C8B-B14F-4D97-AF65-F5344CB8AC3E}">
        <p14:creationId xmlns:p14="http://schemas.microsoft.com/office/powerpoint/2010/main" val="2044201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image recognition, deep learning has accelerated</a:t>
            </a:r>
            <a:r>
              <a:rPr lang="en-US" baseline="0" dirty="0"/>
              <a:t> computer scientists ability to classify images, such as models that can use an image of a cat as input and return "cat" as the predicted object.</a:t>
            </a:r>
          </a:p>
          <a:p>
            <a:endParaRPr lang="en-US" baseline="0" dirty="0"/>
          </a:p>
          <a:p>
            <a:r>
              <a:rPr lang="en-US" baseline="0" dirty="0"/>
              <a:t>More advanced systems have improved captioning to denote not only that there is a cat in an image but also related actions or objects to output that "a cat is riding a skateboard"</a:t>
            </a:r>
          </a:p>
          <a:p>
            <a:endParaRPr lang="en-US" baseline="0" dirty="0"/>
          </a:p>
          <a:p>
            <a:r>
              <a:rPr lang="en-US" baseline="0" dirty="0"/>
              <a:t>This has lead to even more sophisticated models for dense captioning to identify multiple captioning within an image.</a:t>
            </a:r>
          </a:p>
          <a:p>
            <a:endParaRPr lang="en-US" baseline="0" dirty="0"/>
          </a:p>
          <a:p>
            <a:r>
              <a:rPr lang="en-US" baseline="0" dirty="0"/>
              <a:t>Alternatively, image recognition also facilitate facial recognition and similarity measures like Google Arts &amp; Culture App that allows individuals to capture their own image and Google to quickly identify the work of art with the most similar face.</a:t>
            </a:r>
            <a:endParaRPr lang="en-US" dirty="0"/>
          </a:p>
        </p:txBody>
      </p:sp>
    </p:spTree>
    <p:extLst>
      <p:ext uri="{BB962C8B-B14F-4D97-AF65-F5344CB8AC3E}">
        <p14:creationId xmlns:p14="http://schemas.microsoft.com/office/powerpoint/2010/main" val="1822923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advances have yielded the ability to </a:t>
            </a:r>
            <a:r>
              <a:rPr lang="en-US" dirty="0" smtClean="0"/>
              <a:t>transfer styles, </a:t>
            </a:r>
            <a:r>
              <a:rPr lang="en-US" dirty="0"/>
              <a:t>as</a:t>
            </a:r>
            <a:r>
              <a:rPr lang="en-US" baseline="0" dirty="0"/>
              <a:t> in these examples from the website </a:t>
            </a:r>
            <a:r>
              <a:rPr lang="en-US" baseline="0" dirty="0" err="1" smtClean="0"/>
              <a:t>DeepArt.io</a:t>
            </a:r>
            <a:r>
              <a:rPr lang="en-US" baseline="0" dirty="0" smtClean="0"/>
              <a:t>. </a:t>
            </a:r>
          </a:p>
          <a:p>
            <a:endParaRPr lang="en-US" baseline="0" dirty="0" smtClean="0"/>
          </a:p>
          <a:p>
            <a:r>
              <a:rPr lang="en-US" baseline="0" dirty="0" smtClean="0"/>
              <a:t>I </a:t>
            </a:r>
            <a:r>
              <a:rPr lang="en-US" baseline="0" dirty="0"/>
              <a:t>uploaded an image of a Kangaroo and Van Gogh's self portrait to create "</a:t>
            </a:r>
            <a:r>
              <a:rPr lang="en-US" baseline="0" dirty="0" err="1"/>
              <a:t>VanGogh-roo</a:t>
            </a:r>
            <a:r>
              <a:rPr lang="en-US" baseline="0" dirty="0"/>
              <a:t>". Or alternatively supply an image of a penguin and a Monet painting to yield "Monet-</a:t>
            </a:r>
            <a:r>
              <a:rPr lang="en-US" baseline="0" dirty="0" err="1"/>
              <a:t>guin</a:t>
            </a:r>
            <a:r>
              <a:rPr lang="en-US" baseline="0" dirty="0"/>
              <a:t>"</a:t>
            </a:r>
            <a:endParaRPr lang="en-US" dirty="0"/>
          </a:p>
        </p:txBody>
      </p:sp>
    </p:spTree>
    <p:extLst>
      <p:ext uri="{BB962C8B-B14F-4D97-AF65-F5344CB8AC3E}">
        <p14:creationId xmlns:p14="http://schemas.microsoft.com/office/powerpoint/2010/main" val="827260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Shape 94"/>
          <p:cNvSpPr>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11.xml"/><Relationship Id="rId5" Type="http://schemas.openxmlformats.org/officeDocument/2006/relationships/image" Target="../media/image25.png"/><Relationship Id="rId6" Type="http://schemas.openxmlformats.org/officeDocument/2006/relationships/image" Target="../media/image26.png"/><Relationship Id="rId1" Type="http://schemas.microsoft.com/office/2007/relationships/media" Target="../media/media1.mp4"/><Relationship Id="rId2" Type="http://schemas.openxmlformats.org/officeDocument/2006/relationships/video" Target="../media/media1.mp4"/></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7.emf"/></Relationships>
</file>

<file path=ppt/slides/_rels/slide17.xml.rels><?xml version="1.0" encoding="UTF-8" standalone="yes"?>
<Relationships xmlns="http://schemas.openxmlformats.org/package/2006/relationships"><Relationship Id="rId11" Type="http://schemas.openxmlformats.org/officeDocument/2006/relationships/image" Target="../media/image46.tiff"/><Relationship Id="rId12" Type="http://schemas.openxmlformats.org/officeDocument/2006/relationships/image" Target="../media/image47.tiff"/><Relationship Id="rId13" Type="http://schemas.openxmlformats.org/officeDocument/2006/relationships/image" Target="../media/image48.tiff"/><Relationship Id="rId14" Type="http://schemas.openxmlformats.org/officeDocument/2006/relationships/image" Target="../media/image49.tiff"/><Relationship Id="rId15" Type="http://schemas.openxmlformats.org/officeDocument/2006/relationships/image" Target="../media/image50.tiff"/><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8.tiff"/><Relationship Id="rId4" Type="http://schemas.openxmlformats.org/officeDocument/2006/relationships/image" Target="../media/image39.tiff"/><Relationship Id="rId5" Type="http://schemas.openxmlformats.org/officeDocument/2006/relationships/image" Target="../media/image40.tiff"/><Relationship Id="rId6" Type="http://schemas.openxmlformats.org/officeDocument/2006/relationships/image" Target="../media/image41.tiff"/><Relationship Id="rId7" Type="http://schemas.openxmlformats.org/officeDocument/2006/relationships/image" Target="../media/image42.tiff"/><Relationship Id="rId8" Type="http://schemas.openxmlformats.org/officeDocument/2006/relationships/image" Target="../media/image43.tiff"/><Relationship Id="rId9" Type="http://schemas.openxmlformats.org/officeDocument/2006/relationships/image" Target="../media/image44.tiff"/><Relationship Id="rId10" Type="http://schemas.openxmlformats.org/officeDocument/2006/relationships/image" Target="../media/image45.tiff"/></Relationships>
</file>

<file path=ppt/slides/_rels/slide18.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50.tiff"/><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hyperlink" Target="https://www.axios.com/artificial-intelligence-pioneer-says-we-need-to-start-over-1513305524-f619efbd-9db0-4947-a9b2-7a4c310a28fe.html" TargetMode="External"/><Relationship Id="rId4" Type="http://schemas.openxmlformats.org/officeDocument/2006/relationships/image" Target="../media/image51.png"/><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5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4.t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5.tiff"/><Relationship Id="rId3" Type="http://schemas.openxmlformats.org/officeDocument/2006/relationships/image" Target="../media/image56.tiff"/></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9.png"/><Relationship Id="rId3"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tiff"/><Relationship Id="rId8" Type="http://schemas.openxmlformats.org/officeDocument/2006/relationships/image" Target="../media/image69.tiff"/><Relationship Id="rId9" Type="http://schemas.openxmlformats.org/officeDocument/2006/relationships/image" Target="../media/image70.tiff"/><Relationship Id="rId10" Type="http://schemas.openxmlformats.org/officeDocument/2006/relationships/image" Target="../media/image71.tiff"/><Relationship Id="rId11" Type="http://schemas.openxmlformats.org/officeDocument/2006/relationships/image" Target="../media/image72.tiff"/><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5.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10.xml"/><Relationship Id="rId2" Type="http://schemas.openxmlformats.org/officeDocument/2006/relationships/image" Target="../media/image7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7.png"/><Relationship Id="rId3" Type="http://schemas.openxmlformats.org/officeDocument/2006/relationships/image" Target="../media/image8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7.png"/><Relationship Id="rId3"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7.emf"/></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23.xml"/><Relationship Id="rId5" Type="http://schemas.openxmlformats.org/officeDocument/2006/relationships/image" Target="../media/image88.png"/><Relationship Id="rId1" Type="http://schemas.microsoft.com/office/2007/relationships/media" Target="../media/media2.mp4"/><Relationship Id="rId2" Type="http://schemas.openxmlformats.org/officeDocument/2006/relationships/video" Target="../media/media2.mp4"/></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2.png"/><Relationship Id="rId3" Type="http://schemas.openxmlformats.org/officeDocument/2006/relationships/image" Target="../media/image9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4.em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tiff"/><Relationship Id="rId8" Type="http://schemas.openxmlformats.org/officeDocument/2006/relationships/image" Target="../media/image12.tiff"/><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5.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6.tiff"/></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54.xml.rels><?xml version="1.0" encoding="UTF-8" standalone="yes"?>
<Relationships xmlns="http://schemas.openxmlformats.org/package/2006/relationships"><Relationship Id="rId3" Type="http://schemas.openxmlformats.org/officeDocument/2006/relationships/image" Target="../media/image99.tiff"/><Relationship Id="rId4" Type="http://schemas.openxmlformats.org/officeDocument/2006/relationships/image" Target="../media/image100.tiff"/><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01.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2.tiff"/><Relationship Id="rId3" Type="http://schemas.openxmlformats.org/officeDocument/2006/relationships/image" Target="../media/image103.tiff"/></Relationships>
</file>

<file path=ppt/slides/_rels/slide57.xml.rels><?xml version="1.0" encoding="UTF-8" standalone="yes"?>
<Relationships xmlns="http://schemas.openxmlformats.org/package/2006/relationships"><Relationship Id="rId9" Type="http://schemas.openxmlformats.org/officeDocument/2006/relationships/image" Target="../media/image1.png"/><Relationship Id="rId20" Type="http://schemas.openxmlformats.org/officeDocument/2006/relationships/image" Target="../media/image120.jpeg"/><Relationship Id="rId21" Type="http://schemas.openxmlformats.org/officeDocument/2006/relationships/image" Target="../media/image121.jpeg"/><Relationship Id="rId22" Type="http://schemas.openxmlformats.org/officeDocument/2006/relationships/image" Target="../media/image122.jpeg"/><Relationship Id="rId23" Type="http://schemas.openxmlformats.org/officeDocument/2006/relationships/image" Target="../media/image123.jpeg"/><Relationship Id="rId24" Type="http://schemas.openxmlformats.org/officeDocument/2006/relationships/image" Target="../media/image124.jpeg"/><Relationship Id="rId25" Type="http://schemas.openxmlformats.org/officeDocument/2006/relationships/image" Target="../media/image125.jpeg"/><Relationship Id="rId26" Type="http://schemas.openxmlformats.org/officeDocument/2006/relationships/hyperlink" Target="http://wesslen.github.io" TargetMode="External"/><Relationship Id="rId27" Type="http://schemas.openxmlformats.org/officeDocument/2006/relationships/hyperlink" Target="mailto:rwesslen@uncc.edu" TargetMode="External"/><Relationship Id="rId28" Type="http://schemas.openxmlformats.org/officeDocument/2006/relationships/image" Target="../media/image126.tiff"/><Relationship Id="rId29" Type="http://schemas.openxmlformats.org/officeDocument/2006/relationships/image" Target="../media/image127.tiff"/><Relationship Id="rId10" Type="http://schemas.openxmlformats.org/officeDocument/2006/relationships/image" Target="../media/image110.jpeg"/><Relationship Id="rId11" Type="http://schemas.openxmlformats.org/officeDocument/2006/relationships/image" Target="../media/image111.jpeg"/><Relationship Id="rId12" Type="http://schemas.openxmlformats.org/officeDocument/2006/relationships/image" Target="../media/image112.jpeg"/><Relationship Id="rId13" Type="http://schemas.openxmlformats.org/officeDocument/2006/relationships/image" Target="../media/image113.jpeg"/><Relationship Id="rId14" Type="http://schemas.openxmlformats.org/officeDocument/2006/relationships/image" Target="../media/image114.png"/><Relationship Id="rId15" Type="http://schemas.openxmlformats.org/officeDocument/2006/relationships/image" Target="../media/image115.png"/><Relationship Id="rId16" Type="http://schemas.openxmlformats.org/officeDocument/2006/relationships/image" Target="../media/image116.png"/><Relationship Id="rId17" Type="http://schemas.openxmlformats.org/officeDocument/2006/relationships/image" Target="../media/image117.jpeg"/><Relationship Id="rId18" Type="http://schemas.openxmlformats.org/officeDocument/2006/relationships/image" Target="../media/image118.jpeg"/><Relationship Id="rId19" Type="http://schemas.openxmlformats.org/officeDocument/2006/relationships/image" Target="../media/image119.jpeg"/><Relationship Id="rId1" Type="http://schemas.openxmlformats.org/officeDocument/2006/relationships/slideLayout" Target="../slideLayouts/slideLayout10.xml"/><Relationship Id="rId2" Type="http://schemas.openxmlformats.org/officeDocument/2006/relationships/image" Target="../media/image2.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jpeg"/><Relationship Id="rId6" Type="http://schemas.openxmlformats.org/officeDocument/2006/relationships/image" Target="../media/image107.jpeg"/><Relationship Id="rId7" Type="http://schemas.openxmlformats.org/officeDocument/2006/relationships/image" Target="../media/image108.png"/><Relationship Id="rId8" Type="http://schemas.openxmlformats.org/officeDocument/2006/relationships/image" Target="../media/image10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tif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xfrm>
            <a:off x="216495" y="1930400"/>
            <a:ext cx="12661305" cy="3302000"/>
          </a:xfrm>
          <a:prstGeom prst="rect">
            <a:avLst/>
          </a:prstGeom>
        </p:spPr>
        <p:txBody>
          <a:bodyPr/>
          <a:lstStyle/>
          <a:p>
            <a:r>
              <a:t>Opening up the black box: Explainable AI</a:t>
            </a:r>
          </a:p>
        </p:txBody>
      </p:sp>
      <p:sp>
        <p:nvSpPr>
          <p:cNvPr id="120" name="Shape 120"/>
          <p:cNvSpPr>
            <a:spLocks noGrp="1"/>
          </p:cNvSpPr>
          <p:nvPr>
            <p:ph type="subTitle" sz="quarter" idx="1"/>
          </p:nvPr>
        </p:nvSpPr>
        <p:spPr>
          <a:xfrm>
            <a:off x="1270000" y="5308600"/>
            <a:ext cx="10464800" cy="1130300"/>
          </a:xfrm>
          <a:prstGeom prst="rect">
            <a:avLst/>
          </a:prstGeom>
        </p:spPr>
        <p:txBody>
          <a:bodyPr/>
          <a:lstStyle/>
          <a:p>
            <a:r>
              <a:t>Ryan Wesslen</a:t>
            </a:r>
          </a:p>
        </p:txBody>
      </p:sp>
      <p:pic>
        <p:nvPicPr>
          <p:cNvPr id="121" name="pasted-image.png"/>
          <p:cNvPicPr>
            <a:picLocks noChangeAspect="1"/>
          </p:cNvPicPr>
          <p:nvPr/>
        </p:nvPicPr>
        <p:blipFill>
          <a:blip r:embed="rId3">
            <a:extLst/>
          </a:blip>
          <a:stretch>
            <a:fillRect/>
          </a:stretch>
        </p:blipFill>
        <p:spPr>
          <a:xfrm>
            <a:off x="8286451" y="8279674"/>
            <a:ext cx="1674900" cy="1130301"/>
          </a:xfrm>
          <a:prstGeom prst="rect">
            <a:avLst/>
          </a:prstGeom>
          <a:ln w="12700">
            <a:miter lim="400000"/>
          </a:ln>
        </p:spPr>
      </p:pic>
      <p:pic>
        <p:nvPicPr>
          <p:cNvPr id="122" name="pasted-image.png"/>
          <p:cNvPicPr>
            <a:picLocks noChangeAspect="1"/>
          </p:cNvPicPr>
          <p:nvPr/>
        </p:nvPicPr>
        <p:blipFill>
          <a:blip r:embed="rId4">
            <a:extLst/>
          </a:blip>
          <a:stretch>
            <a:fillRect/>
          </a:stretch>
        </p:blipFill>
        <p:spPr>
          <a:xfrm>
            <a:off x="10256403" y="8233402"/>
            <a:ext cx="2359725" cy="1011311"/>
          </a:xfrm>
          <a:prstGeom prst="rect">
            <a:avLst/>
          </a:prstGeom>
          <a:ln w="12700">
            <a:miter lim="400000"/>
          </a:ln>
        </p:spPr>
      </p:pic>
      <p:pic>
        <p:nvPicPr>
          <p:cNvPr id="123" name="pasted-image.png"/>
          <p:cNvPicPr>
            <a:picLocks noChangeAspect="1"/>
          </p:cNvPicPr>
          <p:nvPr/>
        </p:nvPicPr>
        <p:blipFill>
          <a:blip r:embed="rId5">
            <a:extLst/>
          </a:blip>
          <a:stretch>
            <a:fillRect/>
          </a:stretch>
        </p:blipFill>
        <p:spPr>
          <a:xfrm>
            <a:off x="5708192" y="8279674"/>
            <a:ext cx="2283207" cy="1130301"/>
          </a:xfrm>
          <a:prstGeom prst="rect">
            <a:avLst/>
          </a:prstGeom>
          <a:ln w="12700">
            <a:miter lim="400000"/>
          </a:ln>
        </p:spPr>
      </p:pic>
      <p:sp>
        <p:nvSpPr>
          <p:cNvPr id="124" name="Shape 124"/>
          <p:cNvSpPr/>
          <p:nvPr/>
        </p:nvSpPr>
        <p:spPr>
          <a:xfrm>
            <a:off x="495655" y="6354306"/>
            <a:ext cx="12104421" cy="1210588"/>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0"/>
            </a:lvl1pPr>
          </a:lstStyle>
          <a:p>
            <a:r>
              <a:t>The views, information, or opinions expressed in this presentation are solely those of the author and do not necessarily represent those of UNC Charlotte, Charlotte Visualization Center, or Pacific Northwest National Laboratory or any other organization.</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p:cNvSpPr>
          <p:nvPr>
            <p:ph type="title" idx="4294967295"/>
          </p:nvPr>
        </p:nvSpPr>
        <p:spPr>
          <a:prstGeom prst="rect">
            <a:avLst/>
          </a:prstGeom>
        </p:spPr>
        <p:txBody>
          <a:bodyPr/>
          <a:lstStyle/>
          <a:p>
            <a:r>
              <a:rPr dirty="0"/>
              <a:t>Image to Image</a:t>
            </a:r>
          </a:p>
        </p:txBody>
      </p:sp>
      <p:pic>
        <p:nvPicPr>
          <p:cNvPr id="177" name="pasted-image.png"/>
          <p:cNvPicPr>
            <a:picLocks noChangeAspect="1"/>
          </p:cNvPicPr>
          <p:nvPr/>
        </p:nvPicPr>
        <p:blipFill>
          <a:blip r:embed="rId3">
            <a:extLst/>
          </a:blip>
          <a:stretch>
            <a:fillRect/>
          </a:stretch>
        </p:blipFill>
        <p:spPr>
          <a:xfrm>
            <a:off x="6648450" y="2628900"/>
            <a:ext cx="5817590" cy="2818626"/>
          </a:xfrm>
          <a:prstGeom prst="rect">
            <a:avLst/>
          </a:prstGeom>
          <a:ln w="12700">
            <a:miter lim="400000"/>
          </a:ln>
        </p:spPr>
      </p:pic>
      <p:pic>
        <p:nvPicPr>
          <p:cNvPr id="178" name="pasted-image.png"/>
          <p:cNvPicPr>
            <a:picLocks noChangeAspect="1"/>
          </p:cNvPicPr>
          <p:nvPr/>
        </p:nvPicPr>
        <p:blipFill>
          <a:blip r:embed="rId4">
            <a:extLst/>
          </a:blip>
          <a:stretch>
            <a:fillRect/>
          </a:stretch>
        </p:blipFill>
        <p:spPr>
          <a:xfrm>
            <a:off x="368300" y="2510207"/>
            <a:ext cx="6211290" cy="3056012"/>
          </a:xfrm>
          <a:prstGeom prst="rect">
            <a:avLst/>
          </a:prstGeom>
          <a:ln w="12700">
            <a:miter lim="400000"/>
          </a:ln>
        </p:spPr>
      </p:pic>
      <p:sp>
        <p:nvSpPr>
          <p:cNvPr id="179" name="Shape 179"/>
          <p:cNvSpPr/>
          <p:nvPr/>
        </p:nvSpPr>
        <p:spPr>
          <a:xfrm>
            <a:off x="8167116" y="9065870"/>
            <a:ext cx="446836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https://affinelayer.com/pixsrv/</a:t>
            </a:r>
          </a:p>
        </p:txBody>
      </p:sp>
      <p:pic>
        <p:nvPicPr>
          <p:cNvPr id="180" name="pasted-image.png"/>
          <p:cNvPicPr>
            <a:picLocks noChangeAspect="1"/>
          </p:cNvPicPr>
          <p:nvPr/>
        </p:nvPicPr>
        <p:blipFill>
          <a:blip r:embed="rId5">
            <a:extLst/>
          </a:blip>
          <a:stretch>
            <a:fillRect/>
          </a:stretch>
        </p:blipFill>
        <p:spPr>
          <a:xfrm>
            <a:off x="107950" y="5485625"/>
            <a:ext cx="6414373" cy="3188475"/>
          </a:xfrm>
          <a:prstGeom prst="rect">
            <a:avLst/>
          </a:prstGeom>
          <a:ln w="12700">
            <a:miter lim="400000"/>
          </a:ln>
        </p:spPr>
      </p:pic>
      <p:pic>
        <p:nvPicPr>
          <p:cNvPr id="181" name="pasted-image.png"/>
          <p:cNvPicPr>
            <a:picLocks noChangeAspect="1"/>
          </p:cNvPicPr>
          <p:nvPr/>
        </p:nvPicPr>
        <p:blipFill>
          <a:blip r:embed="rId6">
            <a:extLst/>
          </a:blip>
          <a:stretch>
            <a:fillRect/>
          </a:stretch>
        </p:blipFill>
        <p:spPr>
          <a:xfrm>
            <a:off x="6654813" y="5663425"/>
            <a:ext cx="6058863" cy="2910218"/>
          </a:xfrm>
          <a:prstGeom prst="rect">
            <a:avLst/>
          </a:prstGeom>
          <a:ln w="12700">
            <a:miter lim="400000"/>
          </a:ln>
        </p:spPr>
      </p:pic>
      <p:sp>
        <p:nvSpPr>
          <p:cNvPr id="182" name="Shape 182"/>
          <p:cNvSpPr/>
          <p:nvPr/>
        </p:nvSpPr>
        <p:spPr>
          <a:xfrm>
            <a:off x="8029624" y="4370833"/>
            <a:ext cx="492920" cy="231716"/>
          </a:xfrm>
          <a:prstGeom prst="rightArrow">
            <a:avLst>
              <a:gd name="adj1" fmla="val 35723"/>
              <a:gd name="adj2" fmla="val 123837"/>
            </a:avLst>
          </a:prstGeom>
          <a:solidFill>
            <a:schemeClr val="accent5">
              <a:hueOff val="-82419"/>
              <a:satOff val="-9513"/>
              <a:lumOff val="-16343"/>
            </a:schemeClr>
          </a:solidFill>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83" name="Shape 183"/>
          <p:cNvSpPr/>
          <p:nvPr/>
        </p:nvSpPr>
        <p:spPr>
          <a:xfrm>
            <a:off x="8613824" y="3820755"/>
            <a:ext cx="486040" cy="231716"/>
          </a:xfrm>
          <a:prstGeom prst="rightArrow">
            <a:avLst>
              <a:gd name="adj1" fmla="val 35723"/>
              <a:gd name="adj2" fmla="val 123837"/>
            </a:avLst>
          </a:prstGeom>
          <a:solidFill>
            <a:schemeClr val="accent5">
              <a:hueOff val="-82419"/>
              <a:satOff val="-9513"/>
              <a:lumOff val="-16343"/>
            </a:schemeClr>
          </a:solidFill>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84" name="Shape 184"/>
          <p:cNvSpPr/>
          <p:nvPr/>
        </p:nvSpPr>
        <p:spPr>
          <a:xfrm>
            <a:off x="7848600" y="7124700"/>
            <a:ext cx="764233" cy="816323"/>
          </a:xfrm>
          <a:prstGeom prst="rect">
            <a:avLst/>
          </a:prstGeom>
          <a:ln w="50800">
            <a:solidFill>
              <a:schemeClr val="bg1"/>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85" name="Shape 185"/>
          <p:cNvSpPr/>
          <p:nvPr/>
        </p:nvSpPr>
        <p:spPr>
          <a:xfrm>
            <a:off x="10541000" y="7124700"/>
            <a:ext cx="764233" cy="816323"/>
          </a:xfrm>
          <a:prstGeom prst="rect">
            <a:avLst/>
          </a:prstGeom>
          <a:ln w="50800">
            <a:solidFill>
              <a:schemeClr val="bg1"/>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0"/>
                                        </p:tgtEl>
                                        <p:attrNameLst>
                                          <p:attrName>style.visibility</p:attrName>
                                        </p:attrNameLst>
                                      </p:cBhvr>
                                      <p:to>
                                        <p:strVal val="visible"/>
                                      </p:to>
                                    </p:set>
                                  </p:childTnLst>
                                </p:cTn>
                              </p:par>
                              <p:par>
                                <p:cTn id="7" presetID="1" presetClass="entr" presetSubtype="0" fill="hold" grpId="2" nodeType="withEffect">
                                  <p:stCondLst>
                                    <p:cond delay="0"/>
                                  </p:stCondLst>
                                  <p:iterate>
                                    <p:tmAbs val="0"/>
                                  </p:iterate>
                                  <p:childTnLst>
                                    <p:set>
                                      <p:cBhvr>
                                        <p:cTn id="8" fill="hold"/>
                                        <p:tgtEl>
                                          <p:spTgt spid="18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3" nodeType="clickEffect">
                                  <p:stCondLst>
                                    <p:cond delay="0"/>
                                  </p:stCondLst>
                                  <p:iterate>
                                    <p:tmAbs val="0"/>
                                  </p:iterate>
                                  <p:childTnLst>
                                    <p:set>
                                      <p:cBhvr>
                                        <p:cTn id="12" fill="hold"/>
                                        <p:tgtEl>
                                          <p:spTgt spid="184"/>
                                        </p:tgtEl>
                                        <p:attrNameLst>
                                          <p:attrName>style.visibility</p:attrName>
                                        </p:attrNameLst>
                                      </p:cBhvr>
                                      <p:to>
                                        <p:strVal val="visible"/>
                                      </p:to>
                                    </p:set>
                                  </p:childTnLst>
                                </p:cTn>
                              </p:par>
                              <p:par>
                                <p:cTn id="13" presetID="1" presetClass="entr" presetSubtype="0" fill="hold" grpId="4" nodeType="withEffect">
                                  <p:stCondLst>
                                    <p:cond delay="0"/>
                                  </p:stCondLst>
                                  <p:iterate>
                                    <p:tmAbs val="0"/>
                                  </p:iterate>
                                  <p:childTnLst>
                                    <p:set>
                                      <p:cBhvr>
                                        <p:cTn id="14" fill="hold"/>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1" animBg="1" advAuto="0"/>
      <p:bldP spid="181" grpId="2" animBg="1" advAuto="0"/>
      <p:bldP spid="184" grpId="3" animBg="1" advAuto="0"/>
      <p:bldP spid="185" grpId="4"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p:cNvSpPr>
          <p:nvPr>
            <p:ph type="title"/>
          </p:nvPr>
        </p:nvSpPr>
        <p:spPr>
          <a:prstGeom prst="rect">
            <a:avLst/>
          </a:prstGeom>
        </p:spPr>
        <p:txBody>
          <a:bodyPr/>
          <a:lstStyle/>
          <a:p>
            <a:r>
              <a:t>Multimodal</a:t>
            </a:r>
          </a:p>
        </p:txBody>
      </p:sp>
      <p:pic>
        <p:nvPicPr>
          <p:cNvPr id="188" name="pasted-image.png"/>
          <p:cNvPicPr>
            <a:picLocks noChangeAspect="1"/>
          </p:cNvPicPr>
          <p:nvPr/>
        </p:nvPicPr>
        <p:blipFill>
          <a:blip r:embed="rId5">
            <a:extLst/>
          </a:blip>
          <a:stretch>
            <a:fillRect/>
          </a:stretch>
        </p:blipFill>
        <p:spPr>
          <a:xfrm>
            <a:off x="427027" y="1828270"/>
            <a:ext cx="5622030" cy="6995769"/>
          </a:xfrm>
          <a:prstGeom prst="rect">
            <a:avLst/>
          </a:prstGeom>
          <a:ln w="12700">
            <a:miter lim="400000"/>
          </a:ln>
        </p:spPr>
      </p:pic>
      <p:sp>
        <p:nvSpPr>
          <p:cNvPr id="189" name="Shape 189"/>
          <p:cNvSpPr/>
          <p:nvPr/>
        </p:nvSpPr>
        <p:spPr>
          <a:xfrm>
            <a:off x="4430166" y="9065870"/>
            <a:ext cx="857463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Suwajanakorn, Seitz, and Kemelmacher-Shilzerman (2017)</a:t>
            </a:r>
          </a:p>
        </p:txBody>
      </p:sp>
      <p:pic>
        <p:nvPicPr>
          <p:cNvPr id="6" name="videoplayback.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20058" y="3816096"/>
            <a:ext cx="6542550" cy="3680184"/>
          </a:xfrm>
          <a:prstGeom prst="rect">
            <a:avLst/>
          </a:prstGeom>
        </p:spPr>
      </p:pic>
    </p:spTree>
  </p:cSld>
  <p:clrMapOvr>
    <a:masterClrMapping/>
  </p:clrMapOvr>
  <p:transition spd="slow"/>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p:cNvSpPr>
          <p:nvPr>
            <p:ph type="title"/>
          </p:nvPr>
        </p:nvSpPr>
        <p:spPr>
          <a:xfrm>
            <a:off x="597148" y="254000"/>
            <a:ext cx="12013704" cy="2159000"/>
          </a:xfrm>
          <a:prstGeom prst="rect">
            <a:avLst/>
          </a:prstGeom>
        </p:spPr>
        <p:txBody>
          <a:bodyPr/>
          <a:lstStyle/>
          <a:p>
            <a:r>
              <a:t>Deep Dreaming Tolstoy</a:t>
            </a:r>
          </a:p>
        </p:txBody>
      </p:sp>
      <p:pic>
        <p:nvPicPr>
          <p:cNvPr id="195" name="pasted-image.png"/>
          <p:cNvPicPr>
            <a:picLocks noChangeAspect="1"/>
          </p:cNvPicPr>
          <p:nvPr/>
        </p:nvPicPr>
        <p:blipFill>
          <a:blip r:embed="rId3">
            <a:extLst/>
          </a:blip>
          <a:stretch>
            <a:fillRect/>
          </a:stretch>
        </p:blipFill>
        <p:spPr>
          <a:xfrm>
            <a:off x="2311400" y="2336800"/>
            <a:ext cx="10439400" cy="965200"/>
          </a:xfrm>
          <a:prstGeom prst="rect">
            <a:avLst/>
          </a:prstGeom>
          <a:ln w="12700">
            <a:miter lim="400000"/>
          </a:ln>
        </p:spPr>
      </p:pic>
      <p:pic>
        <p:nvPicPr>
          <p:cNvPr id="196" name="pasted-image.png"/>
          <p:cNvPicPr>
            <a:picLocks noChangeAspect="1"/>
          </p:cNvPicPr>
          <p:nvPr/>
        </p:nvPicPr>
        <p:blipFill>
          <a:blip r:embed="rId4">
            <a:extLst/>
          </a:blip>
          <a:stretch>
            <a:fillRect/>
          </a:stretch>
        </p:blipFill>
        <p:spPr>
          <a:xfrm>
            <a:off x="2286000" y="3823664"/>
            <a:ext cx="10490200" cy="1587501"/>
          </a:xfrm>
          <a:prstGeom prst="rect">
            <a:avLst/>
          </a:prstGeom>
          <a:ln w="12700">
            <a:miter lim="400000"/>
          </a:ln>
        </p:spPr>
      </p:pic>
      <p:pic>
        <p:nvPicPr>
          <p:cNvPr id="197" name="pasted-image.png"/>
          <p:cNvPicPr>
            <a:picLocks noChangeAspect="1"/>
          </p:cNvPicPr>
          <p:nvPr/>
        </p:nvPicPr>
        <p:blipFill>
          <a:blip r:embed="rId5">
            <a:extLst/>
          </a:blip>
          <a:stretch>
            <a:fillRect/>
          </a:stretch>
        </p:blipFill>
        <p:spPr>
          <a:xfrm>
            <a:off x="2286000" y="5932829"/>
            <a:ext cx="10490200" cy="1320801"/>
          </a:xfrm>
          <a:prstGeom prst="rect">
            <a:avLst/>
          </a:prstGeom>
          <a:ln w="12700">
            <a:miter lim="400000"/>
          </a:ln>
        </p:spPr>
      </p:pic>
      <p:pic>
        <p:nvPicPr>
          <p:cNvPr id="198" name="pasted-image.png"/>
          <p:cNvPicPr>
            <a:picLocks noChangeAspect="1"/>
          </p:cNvPicPr>
          <p:nvPr/>
        </p:nvPicPr>
        <p:blipFill>
          <a:blip r:embed="rId6">
            <a:extLst/>
          </a:blip>
          <a:stretch>
            <a:fillRect/>
          </a:stretch>
        </p:blipFill>
        <p:spPr>
          <a:xfrm>
            <a:off x="2381250" y="7775294"/>
            <a:ext cx="10299700" cy="1231901"/>
          </a:xfrm>
          <a:prstGeom prst="rect">
            <a:avLst/>
          </a:prstGeom>
          <a:ln w="12700">
            <a:miter lim="400000"/>
          </a:ln>
        </p:spPr>
      </p:pic>
      <p:sp>
        <p:nvSpPr>
          <p:cNvPr id="199" name="Shape 199"/>
          <p:cNvSpPr/>
          <p:nvPr/>
        </p:nvSpPr>
        <p:spPr>
          <a:xfrm>
            <a:off x="218084" y="2588870"/>
            <a:ext cx="207843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100 iterations</a:t>
            </a:r>
          </a:p>
        </p:txBody>
      </p:sp>
      <p:sp>
        <p:nvSpPr>
          <p:cNvPr id="200" name="Shape 200"/>
          <p:cNvSpPr/>
          <p:nvPr/>
        </p:nvSpPr>
        <p:spPr>
          <a:xfrm>
            <a:off x="218084" y="4386885"/>
            <a:ext cx="207843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300 iterations</a:t>
            </a:r>
          </a:p>
        </p:txBody>
      </p:sp>
      <p:sp>
        <p:nvSpPr>
          <p:cNvPr id="201" name="Shape 201"/>
          <p:cNvSpPr/>
          <p:nvPr/>
        </p:nvSpPr>
        <p:spPr>
          <a:xfrm>
            <a:off x="218084" y="6362699"/>
            <a:ext cx="207843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700 iterations</a:t>
            </a:r>
          </a:p>
        </p:txBody>
      </p:sp>
      <p:sp>
        <p:nvSpPr>
          <p:cNvPr id="202" name="Shape 202"/>
          <p:cNvSpPr/>
          <p:nvPr/>
        </p:nvSpPr>
        <p:spPr>
          <a:xfrm>
            <a:off x="90982" y="8160715"/>
            <a:ext cx="2332636"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2,000 iterations</a:t>
            </a:r>
          </a:p>
        </p:txBody>
      </p:sp>
      <p:sp>
        <p:nvSpPr>
          <p:cNvPr id="203" name="Shape 203"/>
          <p:cNvSpPr/>
          <p:nvPr/>
        </p:nvSpPr>
        <p:spPr>
          <a:xfrm>
            <a:off x="10310012" y="9129370"/>
            <a:ext cx="246857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Andrej Karpathy</a:t>
            </a: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 name="pasted-image.png"/>
          <p:cNvPicPr>
            <a:picLocks noChangeAspect="1"/>
          </p:cNvPicPr>
          <p:nvPr/>
        </p:nvPicPr>
        <p:blipFill>
          <a:blip r:embed="rId3">
            <a:extLst/>
          </a:blip>
          <a:stretch>
            <a:fillRect/>
          </a:stretch>
        </p:blipFill>
        <p:spPr>
          <a:xfrm>
            <a:off x="286864" y="2193135"/>
            <a:ext cx="5047322" cy="7094530"/>
          </a:xfrm>
          <a:prstGeom prst="rect">
            <a:avLst/>
          </a:prstGeom>
          <a:ln w="12700">
            <a:miter lim="400000"/>
          </a:ln>
        </p:spPr>
      </p:pic>
      <p:sp>
        <p:nvSpPr>
          <p:cNvPr id="206" name="Shape 206"/>
          <p:cNvSpPr>
            <a:spLocks noGrp="1"/>
          </p:cNvSpPr>
          <p:nvPr>
            <p:ph type="title"/>
          </p:nvPr>
        </p:nvSpPr>
        <p:spPr>
          <a:xfrm>
            <a:off x="318966" y="254000"/>
            <a:ext cx="12468123" cy="2159000"/>
          </a:xfrm>
          <a:prstGeom prst="rect">
            <a:avLst/>
          </a:prstGeom>
        </p:spPr>
        <p:txBody>
          <a:bodyPr/>
          <a:lstStyle>
            <a:lvl1pPr defTabSz="514095">
              <a:defRPr sz="7040"/>
            </a:lvl1pPr>
          </a:lstStyle>
          <a:p>
            <a:r>
              <a:t>Deep Dreaming: Math &amp; Code</a:t>
            </a:r>
          </a:p>
        </p:txBody>
      </p:sp>
      <p:pic>
        <p:nvPicPr>
          <p:cNvPr id="207" name="pasted-image.png"/>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6892588" y="2198687"/>
            <a:ext cx="4769988" cy="5356184"/>
          </a:xfrm>
          <a:prstGeom prst="rect">
            <a:avLst/>
          </a:prstGeom>
          <a:ln w="12700">
            <a:miter lim="400000"/>
          </a:ln>
        </p:spPr>
      </p:pic>
      <p:pic>
        <p:nvPicPr>
          <p:cNvPr id="208" name="pasted-image.png"/>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7929931" y="3623528"/>
            <a:ext cx="4751478" cy="5356194"/>
          </a:xfrm>
          <a:prstGeom prst="rect">
            <a:avLst/>
          </a:prstGeom>
          <a:ln w="12700">
            <a:miter lim="400000"/>
          </a:ln>
        </p:spPr>
      </p:pic>
      <p:sp>
        <p:nvSpPr>
          <p:cNvPr id="209" name="Shape 209"/>
          <p:cNvSpPr/>
          <p:nvPr/>
        </p:nvSpPr>
        <p:spPr>
          <a:xfrm>
            <a:off x="10310012" y="9129370"/>
            <a:ext cx="246857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Andrej Karpathy</a:t>
            </a:r>
          </a:p>
        </p:txBody>
      </p:sp>
      <p:pic>
        <p:nvPicPr>
          <p:cNvPr id="210" name="pasted-image.png"/>
          <p:cNvPicPr>
            <a:picLocks noChangeAspect="1"/>
          </p:cNvPicPr>
          <p:nvPr/>
        </p:nvPicPr>
        <p:blipFill>
          <a:blip r:embed="rId6">
            <a:extLst/>
          </a:blip>
          <a:stretch>
            <a:fillRect/>
          </a:stretch>
        </p:blipFill>
        <p:spPr>
          <a:xfrm>
            <a:off x="1060450" y="3780341"/>
            <a:ext cx="5588483" cy="5042600"/>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p:cNvSpPr>
          <p:nvPr>
            <p:ph type="title"/>
          </p:nvPr>
        </p:nvSpPr>
        <p:spPr>
          <a:xfrm>
            <a:off x="500857" y="870528"/>
            <a:ext cx="12198512" cy="1863436"/>
          </a:xfrm>
          <a:prstGeom prst="rect">
            <a:avLst/>
          </a:prstGeom>
        </p:spPr>
        <p:txBody>
          <a:bodyPr/>
          <a:lstStyle/>
          <a:p>
            <a:r>
              <a:t>What is Deep Learning?</a:t>
            </a:r>
          </a:p>
        </p:txBody>
      </p:sp>
      <p:sp>
        <p:nvSpPr>
          <p:cNvPr id="3" name="Cube 2"/>
          <p:cNvSpPr/>
          <p:nvPr/>
        </p:nvSpPr>
        <p:spPr>
          <a:xfrm>
            <a:off x="1902690" y="3893992"/>
            <a:ext cx="3768437" cy="3694546"/>
          </a:xfrm>
          <a:prstGeom prst="cube">
            <a:avLst/>
          </a:prstGeom>
          <a:solidFill>
            <a:schemeClr val="tx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2" name="Picture 1"/>
          <p:cNvPicPr>
            <a:picLocks noChangeAspect="1"/>
          </p:cNvPicPr>
          <p:nvPr/>
        </p:nvPicPr>
        <p:blipFill>
          <a:blip r:embed="rId3"/>
          <a:stretch>
            <a:fillRect/>
          </a:stretch>
        </p:blipFill>
        <p:spPr>
          <a:xfrm>
            <a:off x="7009824" y="2920422"/>
            <a:ext cx="4767804" cy="5641687"/>
          </a:xfrm>
          <a:prstGeom prst="rect">
            <a:avLst/>
          </a:prstGeom>
        </p:spPr>
      </p:pic>
      <p:sp>
        <p:nvSpPr>
          <p:cNvPr id="4" name="TextBox 3"/>
          <p:cNvSpPr txBox="1"/>
          <p:nvPr/>
        </p:nvSpPr>
        <p:spPr>
          <a:xfrm>
            <a:off x="10474036" y="8748567"/>
            <a:ext cx="166381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t>xkcd</a:t>
            </a:r>
            <a:endPar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E48DA82B-140C-42AD-9EF3-F318693FFE8A-L0-001.jpeg"/>
          <p:cNvPicPr>
            <a:picLocks noGrp="1" noChangeAspect="1"/>
          </p:cNvPicPr>
          <p:nvPr>
            <p:ph type="pic" idx="13"/>
          </p:nvPr>
        </p:nvPicPr>
        <p:blipFill>
          <a:blip r:embed="rId2" cstate="hqprint">
            <a:extLst>
              <a:ext uri="{28A0092B-C50C-407E-A947-70E740481C1C}">
                <a14:useLocalDpi xmlns:a14="http://schemas.microsoft.com/office/drawing/2010/main"/>
              </a:ext>
            </a:extLst>
          </a:blip>
          <a:srcRect/>
          <a:stretch>
            <a:fillRect/>
          </a:stretch>
        </p:blipFill>
        <p:spPr>
          <a:xfrm>
            <a:off x="1397198" y="0"/>
            <a:ext cx="10210457" cy="9184727"/>
          </a:xfrm>
          <a:prstGeom prst="rect">
            <a:avLst/>
          </a:prstGeom>
        </p:spPr>
      </p:pic>
      <p:sp>
        <p:nvSpPr>
          <p:cNvPr id="215" name="Shape 215"/>
          <p:cNvSpPr/>
          <p:nvPr/>
        </p:nvSpPr>
        <p:spPr>
          <a:xfrm>
            <a:off x="8007908" y="9184727"/>
            <a:ext cx="499689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Not Hotdog App, Apple App Store</a:t>
            </a: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p:cNvSpPr>
          <p:nvPr>
            <p:ph type="title" idx="4294967295"/>
          </p:nvPr>
        </p:nvSpPr>
        <p:spPr>
          <a:prstGeom prst="rect">
            <a:avLst/>
          </a:prstGeom>
        </p:spPr>
        <p:txBody>
          <a:bodyPr/>
          <a:lstStyle/>
          <a:p>
            <a:r>
              <a:t>“Club Sandwich”</a:t>
            </a:r>
          </a:p>
        </p:txBody>
      </p:sp>
      <p:sp>
        <p:nvSpPr>
          <p:cNvPr id="219" name="Shape 219"/>
          <p:cNvSpPr/>
          <p:nvPr/>
        </p:nvSpPr>
        <p:spPr>
          <a:xfrm>
            <a:off x="8765541" y="9123938"/>
            <a:ext cx="4195059"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lang="en-US" dirty="0"/>
              <a:t>Adapted from </a:t>
            </a:r>
            <a:r>
              <a:rPr dirty="0"/>
              <a:t>Chollet (2018)</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l="77181" t="17726" r="7741" b="31509"/>
          <a:stretch/>
        </p:blipFill>
        <p:spPr>
          <a:xfrm>
            <a:off x="10030689" y="3926008"/>
            <a:ext cx="1828803" cy="2604654"/>
          </a:xfrm>
          <a:prstGeom prst="rect">
            <a:avLst/>
          </a:prstGeom>
        </p:spPr>
      </p:pic>
      <p:sp>
        <p:nvSpPr>
          <p:cNvPr id="2" name="Rectangle 1"/>
          <p:cNvSpPr/>
          <p:nvPr/>
        </p:nvSpPr>
        <p:spPr>
          <a:xfrm>
            <a:off x="3694545" y="3454400"/>
            <a:ext cx="517237" cy="4008582"/>
          </a:xfrm>
          <a:prstGeom prst="rect">
            <a:avLst/>
          </a:prstGeom>
          <a:solidFill>
            <a:schemeClr val="bg1"/>
          </a:solidFill>
          <a:ln w="285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Rectangle 5"/>
          <p:cNvSpPr/>
          <p:nvPr/>
        </p:nvSpPr>
        <p:spPr>
          <a:xfrm>
            <a:off x="8446653" y="3454400"/>
            <a:ext cx="517237" cy="4008582"/>
          </a:xfrm>
          <a:prstGeom prst="rect">
            <a:avLst/>
          </a:prstGeom>
          <a:solidFill>
            <a:schemeClr val="bg1"/>
          </a:solidFill>
          <a:ln w="285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Rectangle 6"/>
          <p:cNvSpPr/>
          <p:nvPr/>
        </p:nvSpPr>
        <p:spPr>
          <a:xfrm>
            <a:off x="6862617" y="3454400"/>
            <a:ext cx="517237" cy="4008582"/>
          </a:xfrm>
          <a:prstGeom prst="rect">
            <a:avLst/>
          </a:prstGeom>
          <a:solidFill>
            <a:schemeClr val="bg1"/>
          </a:solidFill>
          <a:ln w="285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Rectangle 7"/>
          <p:cNvSpPr/>
          <p:nvPr/>
        </p:nvSpPr>
        <p:spPr>
          <a:xfrm>
            <a:off x="5278581" y="3454400"/>
            <a:ext cx="517237" cy="4008582"/>
          </a:xfrm>
          <a:prstGeom prst="rect">
            <a:avLst/>
          </a:prstGeom>
          <a:solidFill>
            <a:schemeClr val="bg1"/>
          </a:solidFill>
          <a:ln w="285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5" name="Straight Arrow Connector 4"/>
          <p:cNvCxnSpPr/>
          <p:nvPr/>
        </p:nvCxnSpPr>
        <p:spPr>
          <a:xfrm>
            <a:off x="2627746" y="5230368"/>
            <a:ext cx="1066799" cy="0"/>
          </a:xfrm>
          <a:prstGeom prst="straightConnector1">
            <a:avLst/>
          </a:prstGeom>
          <a:noFill/>
          <a:ln w="8255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p:cNvCxnSpPr/>
          <p:nvPr/>
        </p:nvCxnSpPr>
        <p:spPr>
          <a:xfrm>
            <a:off x="4211782" y="5228335"/>
            <a:ext cx="1066799" cy="0"/>
          </a:xfrm>
          <a:prstGeom prst="straightConnector1">
            <a:avLst/>
          </a:prstGeom>
          <a:noFill/>
          <a:ln w="8255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1"/>
          <p:cNvCxnSpPr/>
          <p:nvPr/>
        </p:nvCxnSpPr>
        <p:spPr>
          <a:xfrm>
            <a:off x="5795818" y="5207830"/>
            <a:ext cx="1066799" cy="0"/>
          </a:xfrm>
          <a:prstGeom prst="straightConnector1">
            <a:avLst/>
          </a:prstGeom>
          <a:noFill/>
          <a:ln w="8255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p:cNvCxnSpPr/>
          <p:nvPr/>
        </p:nvCxnSpPr>
        <p:spPr>
          <a:xfrm>
            <a:off x="7379854" y="5207830"/>
            <a:ext cx="1066799" cy="0"/>
          </a:xfrm>
          <a:prstGeom prst="straightConnector1">
            <a:avLst/>
          </a:prstGeom>
          <a:noFill/>
          <a:ln w="8255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p:cNvCxnSpPr/>
          <p:nvPr/>
        </p:nvCxnSpPr>
        <p:spPr>
          <a:xfrm>
            <a:off x="8963890" y="5228335"/>
            <a:ext cx="1066799" cy="0"/>
          </a:xfrm>
          <a:prstGeom prst="straightConnector1">
            <a:avLst/>
          </a:prstGeom>
          <a:noFill/>
          <a:ln w="8255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9" name="TextBox 8"/>
          <p:cNvSpPr txBox="1"/>
          <p:nvPr/>
        </p:nvSpPr>
        <p:spPr>
          <a:xfrm>
            <a:off x="3161143" y="2771554"/>
            <a:ext cx="633614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a:ln>
                  <a:noFill/>
                </a:ln>
                <a:solidFill>
                  <a:srgbClr val="000000"/>
                </a:solidFill>
                <a:effectLst/>
                <a:uFillTx/>
                <a:latin typeface="Helvetica Neue"/>
                <a:ea typeface="Helvetica Neue"/>
                <a:cs typeface="Helvetica Neue"/>
                <a:sym typeface="Helvetica Neue"/>
              </a:rPr>
              <a:t>Layer 1      Layer 2      Layer 3      Layer</a:t>
            </a:r>
            <a:r>
              <a:rPr kumimoji="0" lang="en-US" sz="2400" b="1" i="0" u="none" strike="noStrike" cap="none" spc="0" normalizeH="0">
                <a:ln>
                  <a:noFill/>
                </a:ln>
                <a:solidFill>
                  <a:srgbClr val="000000"/>
                </a:solidFill>
                <a:effectLst/>
                <a:uFillTx/>
                <a:latin typeface="Helvetica Neue"/>
                <a:ea typeface="Helvetica Neue"/>
                <a:cs typeface="Helvetica Neue"/>
                <a:sym typeface="Helvetica Neue"/>
              </a:rPr>
              <a:t> 4</a:t>
            </a:r>
            <a:endParaRPr kumimoji="0" lang="en-US" sz="24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pic>
        <p:nvPicPr>
          <p:cNvPr id="16" name="Picture 15"/>
          <p:cNvPicPr>
            <a:picLocks noChangeAspect="1"/>
          </p:cNvPicPr>
          <p:nvPr/>
        </p:nvPicPr>
        <p:blipFill rotWithShape="1">
          <a:blip r:embed="rId2" cstate="hqprint">
            <a:extLst>
              <a:ext uri="{28A0092B-C50C-407E-A947-70E740481C1C}">
                <a14:useLocalDpi xmlns:a14="http://schemas.microsoft.com/office/drawing/2010/main"/>
              </a:ext>
            </a:extLst>
          </a:blip>
          <a:srcRect l="75" t="34080" r="84238" b="33039"/>
          <a:stretch/>
        </p:blipFill>
        <p:spPr>
          <a:xfrm>
            <a:off x="725054" y="4364296"/>
            <a:ext cx="1902692" cy="1687068"/>
          </a:xfrm>
          <a:prstGeom prst="rect">
            <a:avLst/>
          </a:prstGeom>
        </p:spPr>
      </p:pic>
      <p:sp>
        <p:nvSpPr>
          <p:cNvPr id="17" name="TextBox 16"/>
          <p:cNvSpPr txBox="1"/>
          <p:nvPr/>
        </p:nvSpPr>
        <p:spPr>
          <a:xfrm>
            <a:off x="625763" y="3348743"/>
            <a:ext cx="21012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a:ln>
                  <a:noFill/>
                </a:ln>
                <a:solidFill>
                  <a:srgbClr val="000000"/>
                </a:solidFill>
                <a:effectLst/>
                <a:uFillTx/>
                <a:latin typeface="Helvetica Neue"/>
                <a:ea typeface="Helvetica Neue"/>
                <a:cs typeface="Helvetica Neue"/>
                <a:sym typeface="Helvetica Neue"/>
              </a:rPr>
              <a:t>Input</a:t>
            </a:r>
            <a:endPar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8" name="TextBox 17"/>
          <p:cNvSpPr txBox="1"/>
          <p:nvPr/>
        </p:nvSpPr>
        <p:spPr>
          <a:xfrm>
            <a:off x="9812433" y="3348743"/>
            <a:ext cx="21012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Output</a:t>
            </a: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p:cNvSpPr>
          <p:nvPr>
            <p:ph type="title"/>
          </p:nvPr>
        </p:nvSpPr>
        <p:spPr>
          <a:xfrm>
            <a:off x="952500" y="254000"/>
            <a:ext cx="11099800" cy="1135888"/>
          </a:xfrm>
          <a:prstGeom prst="rect">
            <a:avLst/>
          </a:prstGeom>
        </p:spPr>
        <p:txBody>
          <a:bodyPr>
            <a:normAutofit fontScale="90000"/>
          </a:bodyPr>
          <a:lstStyle>
            <a:lvl1pPr defTabSz="525779">
              <a:defRPr sz="7200"/>
            </a:lvl1pPr>
          </a:lstStyle>
          <a:p>
            <a:r>
              <a:t>Spreadsheets on Steroids</a:t>
            </a:r>
          </a:p>
        </p:txBody>
      </p:sp>
      <p:sp>
        <p:nvSpPr>
          <p:cNvPr id="223" name="Shape 223"/>
          <p:cNvSpPr/>
          <p:nvPr/>
        </p:nvSpPr>
        <p:spPr>
          <a:xfrm>
            <a:off x="8726661" y="9134742"/>
            <a:ext cx="4195059"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lang="en-US"/>
              <a:t>Adapted from </a:t>
            </a:r>
            <a:r>
              <a:rPr dirty="0" err="1"/>
              <a:t>Chollet</a:t>
            </a:r>
            <a:r>
              <a:rPr dirty="0"/>
              <a:t> (2018)</a:t>
            </a:r>
          </a:p>
        </p:txBody>
      </p:sp>
      <p:sp>
        <p:nvSpPr>
          <p:cNvPr id="2" name="TextBox 1"/>
          <p:cNvSpPr txBox="1"/>
          <p:nvPr/>
        </p:nvSpPr>
        <p:spPr>
          <a:xfrm>
            <a:off x="3988761" y="8891640"/>
            <a:ext cx="566796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Backpropagation </a:t>
            </a:r>
            <a:b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b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(“error correction”)</a:t>
            </a:r>
          </a:p>
        </p:txBody>
      </p:sp>
      <p:sp>
        <p:nvSpPr>
          <p:cNvPr id="6" name="TextBox 5"/>
          <p:cNvSpPr txBox="1"/>
          <p:nvPr/>
        </p:nvSpPr>
        <p:spPr>
          <a:xfrm>
            <a:off x="4207558" y="1311388"/>
            <a:ext cx="523036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Forward pass</a:t>
            </a:r>
          </a:p>
        </p:txBody>
      </p:sp>
      <p:sp>
        <p:nvSpPr>
          <p:cNvPr id="3" name="U-Turn Arrow 2"/>
          <p:cNvSpPr/>
          <p:nvPr/>
        </p:nvSpPr>
        <p:spPr>
          <a:xfrm>
            <a:off x="2279904" y="1794771"/>
            <a:ext cx="9643872" cy="1198381"/>
          </a:xfrm>
          <a:prstGeom prst="uturnArrow">
            <a:avLst>
              <a:gd name="adj1" fmla="val 8722"/>
              <a:gd name="adj2" fmla="val 25000"/>
              <a:gd name="adj3" fmla="val 22966"/>
              <a:gd name="adj4" fmla="val 42733"/>
              <a:gd name="adj5" fmla="val 75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U-Turn Arrow 7"/>
          <p:cNvSpPr/>
          <p:nvPr/>
        </p:nvSpPr>
        <p:spPr>
          <a:xfrm rot="10800000">
            <a:off x="2000807" y="7731454"/>
            <a:ext cx="9643872" cy="1198381"/>
          </a:xfrm>
          <a:prstGeom prst="uturnArrow">
            <a:avLst>
              <a:gd name="adj1" fmla="val 8722"/>
              <a:gd name="adj2" fmla="val 25000"/>
              <a:gd name="adj3" fmla="val 22966"/>
              <a:gd name="adj4" fmla="val 42733"/>
              <a:gd name="adj5" fmla="val 75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Rectangle 8"/>
          <p:cNvSpPr/>
          <p:nvPr/>
        </p:nvSpPr>
        <p:spPr>
          <a:xfrm>
            <a:off x="2535590" y="4161905"/>
            <a:ext cx="517237" cy="3108960"/>
          </a:xfrm>
          <a:prstGeom prst="rect">
            <a:avLst/>
          </a:prstGeom>
          <a:solidFill>
            <a:schemeClr val="bg1"/>
          </a:solidFill>
          <a:ln w="285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Rectangle 9"/>
          <p:cNvSpPr/>
          <p:nvPr/>
        </p:nvSpPr>
        <p:spPr>
          <a:xfrm>
            <a:off x="10358659" y="4161905"/>
            <a:ext cx="517237" cy="3108960"/>
          </a:xfrm>
          <a:prstGeom prst="rect">
            <a:avLst/>
          </a:prstGeom>
          <a:solidFill>
            <a:schemeClr val="bg1"/>
          </a:solidFill>
          <a:ln w="285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Rectangle 10"/>
          <p:cNvSpPr/>
          <p:nvPr/>
        </p:nvSpPr>
        <p:spPr>
          <a:xfrm>
            <a:off x="7712518" y="4161905"/>
            <a:ext cx="517237" cy="3108960"/>
          </a:xfrm>
          <a:prstGeom prst="rect">
            <a:avLst/>
          </a:prstGeom>
          <a:solidFill>
            <a:schemeClr val="bg1"/>
          </a:solidFill>
          <a:ln w="285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Rectangle 11"/>
          <p:cNvSpPr/>
          <p:nvPr/>
        </p:nvSpPr>
        <p:spPr>
          <a:xfrm>
            <a:off x="5124054" y="4161905"/>
            <a:ext cx="517237" cy="3108960"/>
          </a:xfrm>
          <a:prstGeom prst="rect">
            <a:avLst/>
          </a:prstGeom>
          <a:solidFill>
            <a:schemeClr val="bg1"/>
          </a:solidFill>
          <a:ln w="285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5" name="Straight Connector 4"/>
          <p:cNvCxnSpPr/>
          <p:nvPr/>
        </p:nvCxnSpPr>
        <p:spPr>
          <a:xfrm flipV="1">
            <a:off x="3052827" y="3519055"/>
            <a:ext cx="475464" cy="200300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 name="Straight Connector 12"/>
          <p:cNvCxnSpPr>
            <a:stCxn id="9" idx="3"/>
          </p:cNvCxnSpPr>
          <p:nvPr/>
        </p:nvCxnSpPr>
        <p:spPr>
          <a:xfrm flipV="1">
            <a:off x="3052827" y="5013540"/>
            <a:ext cx="475464" cy="702845"/>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5" name="Straight Connector 14"/>
          <p:cNvCxnSpPr/>
          <p:nvPr/>
        </p:nvCxnSpPr>
        <p:spPr>
          <a:xfrm>
            <a:off x="3052827" y="5788709"/>
            <a:ext cx="475464" cy="67674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p:cNvCxnSpPr/>
          <p:nvPr/>
        </p:nvCxnSpPr>
        <p:spPr>
          <a:xfrm>
            <a:off x="3052827" y="5960924"/>
            <a:ext cx="475464" cy="204700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6" name="Straight Connector 25"/>
          <p:cNvCxnSpPr/>
          <p:nvPr/>
        </p:nvCxnSpPr>
        <p:spPr>
          <a:xfrm flipV="1">
            <a:off x="5657195" y="3519055"/>
            <a:ext cx="475464" cy="200300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7" name="Straight Connector 26"/>
          <p:cNvCxnSpPr/>
          <p:nvPr/>
        </p:nvCxnSpPr>
        <p:spPr>
          <a:xfrm flipV="1">
            <a:off x="5657195" y="5013540"/>
            <a:ext cx="475464" cy="702845"/>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8" name="Straight Connector 27"/>
          <p:cNvCxnSpPr/>
          <p:nvPr/>
        </p:nvCxnSpPr>
        <p:spPr>
          <a:xfrm>
            <a:off x="5657195" y="5788709"/>
            <a:ext cx="475464" cy="67674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9" name="Straight Connector 28"/>
          <p:cNvCxnSpPr/>
          <p:nvPr/>
        </p:nvCxnSpPr>
        <p:spPr>
          <a:xfrm>
            <a:off x="5657195" y="5960924"/>
            <a:ext cx="475464" cy="204700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0" name="Straight Connector 29"/>
          <p:cNvCxnSpPr/>
          <p:nvPr/>
        </p:nvCxnSpPr>
        <p:spPr>
          <a:xfrm flipV="1">
            <a:off x="8251197" y="3519055"/>
            <a:ext cx="475464" cy="200300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1" name="Straight Connector 30"/>
          <p:cNvCxnSpPr/>
          <p:nvPr/>
        </p:nvCxnSpPr>
        <p:spPr>
          <a:xfrm flipV="1">
            <a:off x="8251197" y="5013540"/>
            <a:ext cx="475464" cy="702845"/>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2" name="Straight Connector 31"/>
          <p:cNvCxnSpPr/>
          <p:nvPr/>
        </p:nvCxnSpPr>
        <p:spPr>
          <a:xfrm>
            <a:off x="8251197" y="5788709"/>
            <a:ext cx="475464" cy="67674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3" name="Straight Connector 32"/>
          <p:cNvCxnSpPr/>
          <p:nvPr/>
        </p:nvCxnSpPr>
        <p:spPr>
          <a:xfrm>
            <a:off x="8251197" y="5960924"/>
            <a:ext cx="475464" cy="204700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4" name="Straight Connector 33"/>
          <p:cNvCxnSpPr/>
          <p:nvPr/>
        </p:nvCxnSpPr>
        <p:spPr>
          <a:xfrm flipV="1">
            <a:off x="4648590" y="6167131"/>
            <a:ext cx="475464" cy="200300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5" name="Straight Connector 34"/>
          <p:cNvCxnSpPr/>
          <p:nvPr/>
        </p:nvCxnSpPr>
        <p:spPr>
          <a:xfrm flipV="1">
            <a:off x="4650959" y="5895025"/>
            <a:ext cx="475464" cy="702845"/>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6" name="Straight Connector 35"/>
          <p:cNvCxnSpPr/>
          <p:nvPr/>
        </p:nvCxnSpPr>
        <p:spPr>
          <a:xfrm>
            <a:off x="4666865" y="4948416"/>
            <a:ext cx="475464" cy="67674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7" name="Straight Connector 36"/>
          <p:cNvCxnSpPr/>
          <p:nvPr/>
        </p:nvCxnSpPr>
        <p:spPr>
          <a:xfrm>
            <a:off x="4650961" y="3317959"/>
            <a:ext cx="475464" cy="204700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8" name="Straight Connector 37"/>
          <p:cNvCxnSpPr/>
          <p:nvPr/>
        </p:nvCxnSpPr>
        <p:spPr>
          <a:xfrm flipV="1">
            <a:off x="7236253" y="6167131"/>
            <a:ext cx="475464" cy="200300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9" name="Straight Connector 38"/>
          <p:cNvCxnSpPr/>
          <p:nvPr/>
        </p:nvCxnSpPr>
        <p:spPr>
          <a:xfrm flipV="1">
            <a:off x="7238622" y="5895025"/>
            <a:ext cx="475464" cy="702845"/>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0" name="Straight Connector 39"/>
          <p:cNvCxnSpPr/>
          <p:nvPr/>
        </p:nvCxnSpPr>
        <p:spPr>
          <a:xfrm>
            <a:off x="7254528" y="4948416"/>
            <a:ext cx="475464" cy="67674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1" name="Straight Connector 40"/>
          <p:cNvCxnSpPr>
            <a:stCxn id="20" idx="3"/>
          </p:cNvCxnSpPr>
          <p:nvPr/>
        </p:nvCxnSpPr>
        <p:spPr>
          <a:xfrm>
            <a:off x="7248550" y="3423859"/>
            <a:ext cx="465538" cy="194110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2" name="Straight Connector 41"/>
          <p:cNvCxnSpPr/>
          <p:nvPr/>
        </p:nvCxnSpPr>
        <p:spPr>
          <a:xfrm flipV="1">
            <a:off x="9883193" y="5988652"/>
            <a:ext cx="475464" cy="200300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3" name="Straight Connector 42"/>
          <p:cNvCxnSpPr/>
          <p:nvPr/>
        </p:nvCxnSpPr>
        <p:spPr>
          <a:xfrm flipV="1">
            <a:off x="9840619" y="5883051"/>
            <a:ext cx="475464" cy="702845"/>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4" name="Straight Connector 43"/>
          <p:cNvCxnSpPr/>
          <p:nvPr/>
        </p:nvCxnSpPr>
        <p:spPr>
          <a:xfrm>
            <a:off x="9856525" y="4936442"/>
            <a:ext cx="475464" cy="67674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5" name="Straight Connector 44"/>
          <p:cNvCxnSpPr/>
          <p:nvPr/>
        </p:nvCxnSpPr>
        <p:spPr>
          <a:xfrm>
            <a:off x="9856525" y="3369067"/>
            <a:ext cx="475464" cy="204700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9" name="TextBox 18"/>
          <p:cNvSpPr txBox="1"/>
          <p:nvPr/>
        </p:nvSpPr>
        <p:spPr>
          <a:xfrm>
            <a:off x="3052827" y="2088308"/>
            <a:ext cx="208950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000" dirty="0"/>
              <a:t>Layer 1</a:t>
            </a:r>
          </a:p>
          <a:p>
            <a:pPr marL="0" marR="0" indent="0" algn="ctr" defTabSz="584200" rtl="0" fontAlgn="auto" latinLnBrk="0" hangingPunct="0">
              <a:lnSpc>
                <a:spcPct val="100000"/>
              </a:lnSpc>
              <a:spcBef>
                <a:spcPts val="0"/>
              </a:spcBef>
              <a:spcAft>
                <a:spcPts val="0"/>
              </a:spcAft>
              <a:buClrTx/>
              <a:buSzTx/>
              <a:buFontTx/>
              <a:buNone/>
              <a:tabLst/>
            </a:pPr>
            <a:r>
              <a:rPr lang="en-US" sz="2000" dirty="0"/>
              <a:t>representations</a:t>
            </a:r>
            <a:endParaRPr kumimoji="0" lang="en-US" sz="2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47" name="TextBox 46"/>
          <p:cNvSpPr txBox="1"/>
          <p:nvPr/>
        </p:nvSpPr>
        <p:spPr>
          <a:xfrm>
            <a:off x="5622215" y="2083649"/>
            <a:ext cx="208950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000" dirty="0"/>
              <a:t>Layer 2</a:t>
            </a:r>
          </a:p>
          <a:p>
            <a:pPr marL="0" marR="0" indent="0" algn="ctr" defTabSz="584200" rtl="0" fontAlgn="auto" latinLnBrk="0" hangingPunct="0">
              <a:lnSpc>
                <a:spcPct val="100000"/>
              </a:lnSpc>
              <a:spcBef>
                <a:spcPts val="0"/>
              </a:spcBef>
              <a:spcAft>
                <a:spcPts val="0"/>
              </a:spcAft>
              <a:buClrTx/>
              <a:buSzTx/>
              <a:buFontTx/>
              <a:buNone/>
              <a:tabLst/>
            </a:pPr>
            <a:r>
              <a:rPr lang="en-US" sz="2000" dirty="0"/>
              <a:t>representations</a:t>
            </a:r>
            <a:endParaRPr kumimoji="0" lang="en-US" sz="2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48" name="TextBox 47"/>
          <p:cNvSpPr txBox="1"/>
          <p:nvPr/>
        </p:nvSpPr>
        <p:spPr>
          <a:xfrm>
            <a:off x="8269155" y="2083649"/>
            <a:ext cx="208950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000" dirty="0"/>
              <a:t>Layer 3</a:t>
            </a:r>
          </a:p>
          <a:p>
            <a:pPr marL="0" marR="0" indent="0" algn="ctr" defTabSz="584200" rtl="0" fontAlgn="auto" latinLnBrk="0" hangingPunct="0">
              <a:lnSpc>
                <a:spcPct val="100000"/>
              </a:lnSpc>
              <a:spcBef>
                <a:spcPts val="0"/>
              </a:spcBef>
              <a:spcAft>
                <a:spcPts val="0"/>
              </a:spcAft>
              <a:buClrTx/>
              <a:buSzTx/>
              <a:buFontTx/>
              <a:buNone/>
              <a:tabLst/>
            </a:pPr>
            <a:r>
              <a:rPr lang="en-US" sz="2000" dirty="0"/>
              <a:t>representations</a:t>
            </a:r>
            <a:endParaRPr kumimoji="0" lang="en-US" sz="2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49" name="TextBox 48"/>
          <p:cNvSpPr txBox="1"/>
          <p:nvPr/>
        </p:nvSpPr>
        <p:spPr>
          <a:xfrm>
            <a:off x="10824190" y="3154345"/>
            <a:ext cx="208950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000" dirty="0"/>
              <a:t>Layer 4</a:t>
            </a:r>
          </a:p>
          <a:p>
            <a:pPr marL="0" marR="0" indent="0" algn="ctr" defTabSz="584200" rtl="0" fontAlgn="auto" latinLnBrk="0" hangingPunct="0">
              <a:lnSpc>
                <a:spcPct val="100000"/>
              </a:lnSpc>
              <a:spcBef>
                <a:spcPts val="0"/>
              </a:spcBef>
              <a:spcAft>
                <a:spcPts val="0"/>
              </a:spcAft>
              <a:buClrTx/>
              <a:buSzTx/>
              <a:buFontTx/>
              <a:buNone/>
              <a:tabLst/>
            </a:pPr>
            <a:r>
              <a:rPr lang="en-US" sz="2000" dirty="0"/>
              <a:t>representations</a:t>
            </a:r>
          </a:p>
          <a:p>
            <a:pPr marL="0" marR="0" indent="0" algn="ctr" defTabSz="584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latin typeface="Helvetica Neue"/>
                <a:ea typeface="Helvetica Neue"/>
                <a:cs typeface="Helvetica Neue"/>
                <a:sym typeface="Helvetica Neue"/>
              </a:rPr>
              <a:t>(final output)</a:t>
            </a:r>
          </a:p>
        </p:txBody>
      </p:sp>
      <p:sp>
        <p:nvSpPr>
          <p:cNvPr id="51" name="TextBox 50"/>
          <p:cNvSpPr txBox="1"/>
          <p:nvPr/>
        </p:nvSpPr>
        <p:spPr>
          <a:xfrm>
            <a:off x="479518" y="4341460"/>
            <a:ext cx="208950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000" dirty="0"/>
              <a:t>Original </a:t>
            </a:r>
          </a:p>
          <a:p>
            <a:pPr marL="0" marR="0" indent="0" algn="ctr" defTabSz="584200" rtl="0" fontAlgn="auto" latinLnBrk="0" hangingPunct="0">
              <a:lnSpc>
                <a:spcPct val="100000"/>
              </a:lnSpc>
              <a:spcBef>
                <a:spcPts val="0"/>
              </a:spcBef>
              <a:spcAft>
                <a:spcPts val="0"/>
              </a:spcAft>
              <a:buClrTx/>
              <a:buSzTx/>
              <a:buFontTx/>
              <a:buNone/>
              <a:tabLst/>
            </a:pPr>
            <a:r>
              <a:rPr lang="en-US" sz="2000" dirty="0"/>
              <a:t>input</a:t>
            </a:r>
            <a:endParaRPr kumimoji="0" lang="en-US" sz="2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cxnSp>
        <p:nvCxnSpPr>
          <p:cNvPr id="52" name="Straight Arrow Connector 51"/>
          <p:cNvCxnSpPr/>
          <p:nvPr/>
        </p:nvCxnSpPr>
        <p:spPr>
          <a:xfrm>
            <a:off x="10875896" y="5751334"/>
            <a:ext cx="633059" cy="0"/>
          </a:xfrm>
          <a:prstGeom prst="straightConnector1">
            <a:avLst/>
          </a:prstGeom>
          <a:noFill/>
          <a:ln w="8255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4" name="Straight Arrow Connector 53"/>
          <p:cNvCxnSpPr/>
          <p:nvPr/>
        </p:nvCxnSpPr>
        <p:spPr>
          <a:xfrm>
            <a:off x="2110349" y="5788709"/>
            <a:ext cx="457200" cy="0"/>
          </a:xfrm>
          <a:prstGeom prst="straightConnector1">
            <a:avLst/>
          </a:prstGeom>
          <a:noFill/>
          <a:ln w="8255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4" name="Picture 3"/>
          <p:cNvPicPr>
            <a:picLocks noChangeAspect="1"/>
          </p:cNvPicPr>
          <p:nvPr/>
        </p:nvPicPr>
        <p:blipFill>
          <a:blip r:embed="rId3"/>
          <a:stretch>
            <a:fillRect/>
          </a:stretch>
        </p:blipFill>
        <p:spPr>
          <a:xfrm>
            <a:off x="915701" y="5121386"/>
            <a:ext cx="1129542" cy="1129542"/>
          </a:xfrm>
          <a:prstGeom prst="rect">
            <a:avLst/>
          </a:prstGeom>
        </p:spPr>
      </p:pic>
      <p:pic>
        <p:nvPicPr>
          <p:cNvPr id="7" name="Picture 6"/>
          <p:cNvPicPr>
            <a:picLocks noChangeAspect="1"/>
          </p:cNvPicPr>
          <p:nvPr/>
        </p:nvPicPr>
        <p:blipFill>
          <a:blip r:embed="rId4"/>
          <a:stretch>
            <a:fillRect/>
          </a:stretch>
        </p:blipFill>
        <p:spPr>
          <a:xfrm>
            <a:off x="3560694" y="2871498"/>
            <a:ext cx="1097280" cy="1097280"/>
          </a:xfrm>
          <a:prstGeom prst="rect">
            <a:avLst/>
          </a:prstGeom>
        </p:spPr>
      </p:pic>
      <p:pic>
        <p:nvPicPr>
          <p:cNvPr id="14" name="Picture 13"/>
          <p:cNvPicPr>
            <a:picLocks noChangeAspect="1"/>
          </p:cNvPicPr>
          <p:nvPr/>
        </p:nvPicPr>
        <p:blipFill>
          <a:blip r:embed="rId5"/>
          <a:stretch>
            <a:fillRect/>
          </a:stretch>
        </p:blipFill>
        <p:spPr>
          <a:xfrm>
            <a:off x="3707483" y="4545275"/>
            <a:ext cx="812800" cy="812800"/>
          </a:xfrm>
          <a:prstGeom prst="rect">
            <a:avLst/>
          </a:prstGeom>
        </p:spPr>
      </p:pic>
      <p:pic>
        <p:nvPicPr>
          <p:cNvPr id="16" name="Picture 15"/>
          <p:cNvPicPr>
            <a:picLocks noChangeAspect="1"/>
          </p:cNvPicPr>
          <p:nvPr/>
        </p:nvPicPr>
        <p:blipFill>
          <a:blip r:embed="rId6"/>
          <a:stretch>
            <a:fillRect/>
          </a:stretch>
        </p:blipFill>
        <p:spPr>
          <a:xfrm>
            <a:off x="3544195" y="5936482"/>
            <a:ext cx="1097280" cy="1097280"/>
          </a:xfrm>
          <a:prstGeom prst="rect">
            <a:avLst/>
          </a:prstGeom>
        </p:spPr>
      </p:pic>
      <p:pic>
        <p:nvPicPr>
          <p:cNvPr id="17" name="Picture 16"/>
          <p:cNvPicPr>
            <a:picLocks noChangeAspect="1"/>
          </p:cNvPicPr>
          <p:nvPr/>
        </p:nvPicPr>
        <p:blipFill>
          <a:blip r:embed="rId7"/>
          <a:stretch>
            <a:fillRect/>
          </a:stretch>
        </p:blipFill>
        <p:spPr>
          <a:xfrm>
            <a:off x="3542194" y="7477711"/>
            <a:ext cx="1097280" cy="1097280"/>
          </a:xfrm>
          <a:prstGeom prst="rect">
            <a:avLst/>
          </a:prstGeom>
        </p:spPr>
      </p:pic>
      <p:pic>
        <p:nvPicPr>
          <p:cNvPr id="20" name="Picture 19"/>
          <p:cNvPicPr>
            <a:picLocks noChangeAspect="1"/>
          </p:cNvPicPr>
          <p:nvPr/>
        </p:nvPicPr>
        <p:blipFill>
          <a:blip r:embed="rId8"/>
          <a:stretch>
            <a:fillRect/>
          </a:stretch>
        </p:blipFill>
        <p:spPr>
          <a:xfrm>
            <a:off x="6151270" y="2875219"/>
            <a:ext cx="1097280" cy="1097280"/>
          </a:xfrm>
          <a:prstGeom prst="rect">
            <a:avLst/>
          </a:prstGeom>
        </p:spPr>
      </p:pic>
      <p:pic>
        <p:nvPicPr>
          <p:cNvPr id="21" name="Picture 20"/>
          <p:cNvPicPr>
            <a:picLocks noChangeAspect="1"/>
          </p:cNvPicPr>
          <p:nvPr/>
        </p:nvPicPr>
        <p:blipFill>
          <a:blip r:embed="rId9"/>
          <a:stretch>
            <a:fillRect/>
          </a:stretch>
        </p:blipFill>
        <p:spPr>
          <a:xfrm>
            <a:off x="6152697" y="4342280"/>
            <a:ext cx="1097280" cy="1097280"/>
          </a:xfrm>
          <a:prstGeom prst="rect">
            <a:avLst/>
          </a:prstGeom>
        </p:spPr>
      </p:pic>
      <p:pic>
        <p:nvPicPr>
          <p:cNvPr id="22" name="Picture 21"/>
          <p:cNvPicPr>
            <a:picLocks noChangeAspect="1"/>
          </p:cNvPicPr>
          <p:nvPr/>
        </p:nvPicPr>
        <p:blipFill>
          <a:blip r:embed="rId10"/>
          <a:stretch>
            <a:fillRect/>
          </a:stretch>
        </p:blipFill>
        <p:spPr>
          <a:xfrm>
            <a:off x="6155273" y="5981608"/>
            <a:ext cx="1097280" cy="1097280"/>
          </a:xfrm>
          <a:prstGeom prst="rect">
            <a:avLst/>
          </a:prstGeom>
        </p:spPr>
      </p:pic>
      <p:pic>
        <p:nvPicPr>
          <p:cNvPr id="23" name="Picture 22"/>
          <p:cNvPicPr>
            <a:picLocks noChangeAspect="1"/>
          </p:cNvPicPr>
          <p:nvPr/>
        </p:nvPicPr>
        <p:blipFill>
          <a:blip r:embed="rId11"/>
          <a:stretch>
            <a:fillRect/>
          </a:stretch>
        </p:blipFill>
        <p:spPr>
          <a:xfrm>
            <a:off x="6142195" y="7544628"/>
            <a:ext cx="1097280" cy="1097280"/>
          </a:xfrm>
          <a:prstGeom prst="rect">
            <a:avLst/>
          </a:prstGeom>
        </p:spPr>
      </p:pic>
      <p:pic>
        <p:nvPicPr>
          <p:cNvPr id="24" name="Picture 23"/>
          <p:cNvPicPr>
            <a:picLocks noChangeAspect="1"/>
          </p:cNvPicPr>
          <p:nvPr/>
        </p:nvPicPr>
        <p:blipFill>
          <a:blip r:embed="rId12"/>
          <a:stretch>
            <a:fillRect/>
          </a:stretch>
        </p:blipFill>
        <p:spPr>
          <a:xfrm>
            <a:off x="8732575" y="2828912"/>
            <a:ext cx="1097280" cy="1097280"/>
          </a:xfrm>
          <a:prstGeom prst="rect">
            <a:avLst/>
          </a:prstGeom>
        </p:spPr>
      </p:pic>
      <p:pic>
        <p:nvPicPr>
          <p:cNvPr id="25" name="Picture 24"/>
          <p:cNvPicPr>
            <a:picLocks noChangeAspect="1"/>
          </p:cNvPicPr>
          <p:nvPr/>
        </p:nvPicPr>
        <p:blipFill>
          <a:blip r:embed="rId12"/>
          <a:stretch>
            <a:fillRect/>
          </a:stretch>
        </p:blipFill>
        <p:spPr>
          <a:xfrm>
            <a:off x="8748103" y="4505794"/>
            <a:ext cx="1082780" cy="1082780"/>
          </a:xfrm>
          <a:prstGeom prst="rect">
            <a:avLst/>
          </a:prstGeom>
        </p:spPr>
      </p:pic>
      <p:pic>
        <p:nvPicPr>
          <p:cNvPr id="46" name="Picture 45"/>
          <p:cNvPicPr>
            <a:picLocks noChangeAspect="1"/>
          </p:cNvPicPr>
          <p:nvPr/>
        </p:nvPicPr>
        <p:blipFill>
          <a:blip r:embed="rId13"/>
          <a:stretch>
            <a:fillRect/>
          </a:stretch>
        </p:blipFill>
        <p:spPr>
          <a:xfrm>
            <a:off x="8730004" y="5900344"/>
            <a:ext cx="1097280" cy="1097280"/>
          </a:xfrm>
          <a:prstGeom prst="rect">
            <a:avLst/>
          </a:prstGeom>
        </p:spPr>
      </p:pic>
      <p:pic>
        <p:nvPicPr>
          <p:cNvPr id="50" name="Picture 49"/>
          <p:cNvPicPr>
            <a:picLocks noChangeAspect="1"/>
          </p:cNvPicPr>
          <p:nvPr/>
        </p:nvPicPr>
        <p:blipFill>
          <a:blip r:embed="rId14"/>
          <a:stretch>
            <a:fillRect/>
          </a:stretch>
        </p:blipFill>
        <p:spPr>
          <a:xfrm>
            <a:off x="8746842" y="7503685"/>
            <a:ext cx="1097280" cy="1097280"/>
          </a:xfrm>
          <a:prstGeom prst="rect">
            <a:avLst/>
          </a:prstGeom>
        </p:spPr>
      </p:pic>
      <p:pic>
        <p:nvPicPr>
          <p:cNvPr id="58" name="Picture 57"/>
          <p:cNvPicPr>
            <a:picLocks noChangeAspect="1"/>
          </p:cNvPicPr>
          <p:nvPr/>
        </p:nvPicPr>
        <p:blipFill>
          <a:blip r:embed="rId15"/>
          <a:stretch>
            <a:fillRect/>
          </a:stretch>
        </p:blipFill>
        <p:spPr>
          <a:xfrm>
            <a:off x="11508955" y="4948416"/>
            <a:ext cx="1187042" cy="1346279"/>
          </a:xfrm>
          <a:prstGeom prst="rect">
            <a:avLst/>
          </a:prstGeom>
        </p:spPr>
      </p:pic>
      <p:pic>
        <p:nvPicPr>
          <p:cNvPr id="57" name="Picture 56"/>
          <p:cNvPicPr>
            <a:picLocks noChangeAspect="1"/>
          </p:cNvPicPr>
          <p:nvPr/>
        </p:nvPicPr>
        <p:blipFill>
          <a:blip r:embed="rId5"/>
          <a:stretch>
            <a:fillRect/>
          </a:stretch>
        </p:blipFill>
        <p:spPr>
          <a:xfrm>
            <a:off x="3551310" y="4368400"/>
            <a:ext cx="1097280" cy="1097280"/>
          </a:xfrm>
          <a:prstGeom prst="rect">
            <a:avLst/>
          </a:prstGeom>
        </p:spPr>
      </p:pic>
      <p:sp>
        <p:nvSpPr>
          <p:cNvPr id="59" name="TextBox 58">
            <a:extLst>
              <a:ext uri="{FF2B5EF4-FFF2-40B4-BE49-F238E27FC236}">
                <a16:creationId xmlns:a16="http://schemas.microsoft.com/office/drawing/2014/main" xmlns="" id="{DD78D485-E04D-4E83-9B31-700326561147}"/>
              </a:ext>
            </a:extLst>
          </p:cNvPr>
          <p:cNvSpPr txBox="1"/>
          <p:nvPr/>
        </p:nvSpPr>
        <p:spPr>
          <a:xfrm>
            <a:off x="417079" y="6467071"/>
            <a:ext cx="208950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000" dirty="0"/>
              <a:t> </a:t>
            </a:r>
          </a:p>
          <a:p>
            <a:r>
              <a:rPr lang="en-US" sz="2000" dirty="0"/>
              <a:t>Known label:</a:t>
            </a:r>
          </a:p>
          <a:p>
            <a:r>
              <a:rPr kumimoji="0" lang="en-US" sz="2000" b="1" i="0" u="none" strike="noStrike" cap="none" spc="0" normalizeH="0" baseline="0" dirty="0">
                <a:ln>
                  <a:noFill/>
                </a:ln>
                <a:solidFill>
                  <a:srgbClr val="000000"/>
                </a:solidFill>
                <a:effectLst/>
                <a:uFillTx/>
                <a:latin typeface="Helvetica Neue"/>
                <a:ea typeface="Helvetica Neue"/>
                <a:cs typeface="Helvetica Neue"/>
                <a:sym typeface="Helvetica Neue"/>
              </a:rPr>
              <a:t>“Not Ho</a:t>
            </a:r>
            <a:r>
              <a:rPr lang="en-US" sz="2000" dirty="0"/>
              <a:t>t Dog”</a:t>
            </a:r>
            <a:endParaRPr kumimoji="0" lang="en-US" sz="2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p:cNvSpPr>
          <p:nvPr>
            <p:ph type="title"/>
          </p:nvPr>
        </p:nvSpPr>
        <p:spPr>
          <a:xfrm>
            <a:off x="952500" y="1560286"/>
            <a:ext cx="11099800" cy="1135888"/>
          </a:xfrm>
          <a:prstGeom prst="rect">
            <a:avLst/>
          </a:prstGeom>
        </p:spPr>
        <p:txBody>
          <a:bodyPr>
            <a:normAutofit fontScale="90000"/>
          </a:bodyPr>
          <a:lstStyle>
            <a:lvl1pPr defTabSz="525779">
              <a:defRPr sz="7200"/>
            </a:lvl1pPr>
          </a:lstStyle>
          <a:p>
            <a:r>
              <a:rPr lang="en-US" dirty="0"/>
              <a:t>But it’s a black box.</a:t>
            </a:r>
            <a:endParaRPr dirty="0"/>
          </a:p>
        </p:txBody>
      </p:sp>
      <p:sp>
        <p:nvSpPr>
          <p:cNvPr id="49" name="TextBox 48"/>
          <p:cNvSpPr txBox="1"/>
          <p:nvPr/>
        </p:nvSpPr>
        <p:spPr>
          <a:xfrm>
            <a:off x="8904364" y="4124631"/>
            <a:ext cx="1620258"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000" dirty="0"/>
              <a:t>Final </a:t>
            </a:r>
          </a:p>
          <a:p>
            <a:pPr marL="0" marR="0" indent="0" algn="ctr" defTabSz="584200" rtl="0" fontAlgn="auto" latinLnBrk="0" hangingPunct="0">
              <a:lnSpc>
                <a:spcPct val="100000"/>
              </a:lnSpc>
              <a:spcBef>
                <a:spcPts val="0"/>
              </a:spcBef>
              <a:spcAft>
                <a:spcPts val="0"/>
              </a:spcAft>
              <a:buClrTx/>
              <a:buSzTx/>
              <a:buFontTx/>
              <a:buNone/>
              <a:tabLst/>
            </a:pPr>
            <a:r>
              <a:rPr lang="en-US" sz="2000" dirty="0"/>
              <a:t>output</a:t>
            </a:r>
            <a:endParaRPr kumimoji="0" lang="en-US" sz="2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51" name="TextBox 50"/>
          <p:cNvSpPr txBox="1"/>
          <p:nvPr/>
        </p:nvSpPr>
        <p:spPr>
          <a:xfrm>
            <a:off x="1904557" y="4307581"/>
            <a:ext cx="208950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000"/>
              <a:t>Original </a:t>
            </a:r>
          </a:p>
          <a:p>
            <a:pPr marL="0" marR="0" indent="0" algn="ctr" defTabSz="584200" rtl="0" fontAlgn="auto" latinLnBrk="0" hangingPunct="0">
              <a:lnSpc>
                <a:spcPct val="100000"/>
              </a:lnSpc>
              <a:spcBef>
                <a:spcPts val="0"/>
              </a:spcBef>
              <a:spcAft>
                <a:spcPts val="0"/>
              </a:spcAft>
              <a:buClrTx/>
              <a:buSzTx/>
              <a:buFontTx/>
              <a:buNone/>
              <a:tabLst/>
            </a:pPr>
            <a:r>
              <a:rPr lang="en-US" sz="2000" dirty="0"/>
              <a:t>input</a:t>
            </a:r>
            <a:endParaRPr kumimoji="0" lang="en-US" sz="2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cxnSp>
        <p:nvCxnSpPr>
          <p:cNvPr id="52" name="Straight Arrow Connector 51"/>
          <p:cNvCxnSpPr/>
          <p:nvPr/>
        </p:nvCxnSpPr>
        <p:spPr>
          <a:xfrm>
            <a:off x="8477080" y="5698514"/>
            <a:ext cx="633059" cy="0"/>
          </a:xfrm>
          <a:prstGeom prst="straightConnector1">
            <a:avLst/>
          </a:prstGeom>
          <a:noFill/>
          <a:ln w="8255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4" name="Straight Arrow Connector 53"/>
          <p:cNvCxnSpPr/>
          <p:nvPr/>
        </p:nvCxnSpPr>
        <p:spPr>
          <a:xfrm>
            <a:off x="3535388" y="5754830"/>
            <a:ext cx="457200" cy="0"/>
          </a:xfrm>
          <a:prstGeom prst="straightConnector1">
            <a:avLst/>
          </a:prstGeom>
          <a:noFill/>
          <a:ln w="8255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4" name="Picture 3"/>
          <p:cNvPicPr>
            <a:picLocks noChangeAspect="1"/>
          </p:cNvPicPr>
          <p:nvPr/>
        </p:nvPicPr>
        <p:blipFill>
          <a:blip r:embed="rId3"/>
          <a:stretch>
            <a:fillRect/>
          </a:stretch>
        </p:blipFill>
        <p:spPr>
          <a:xfrm>
            <a:off x="2340740" y="5087507"/>
            <a:ext cx="1129542" cy="1129542"/>
          </a:xfrm>
          <a:prstGeom prst="rect">
            <a:avLst/>
          </a:prstGeom>
        </p:spPr>
      </p:pic>
      <p:pic>
        <p:nvPicPr>
          <p:cNvPr id="58" name="Picture 57"/>
          <p:cNvPicPr>
            <a:picLocks noChangeAspect="1"/>
          </p:cNvPicPr>
          <p:nvPr/>
        </p:nvPicPr>
        <p:blipFill>
          <a:blip r:embed="rId4"/>
          <a:stretch>
            <a:fillRect/>
          </a:stretch>
        </p:blipFill>
        <p:spPr>
          <a:xfrm>
            <a:off x="9110139" y="4895596"/>
            <a:ext cx="1187042" cy="1346279"/>
          </a:xfrm>
          <a:prstGeom prst="rect">
            <a:avLst/>
          </a:prstGeom>
        </p:spPr>
      </p:pic>
      <p:sp>
        <p:nvSpPr>
          <p:cNvPr id="59" name="Cube 58">
            <a:extLst>
              <a:ext uri="{FF2B5EF4-FFF2-40B4-BE49-F238E27FC236}">
                <a16:creationId xmlns:a16="http://schemas.microsoft.com/office/drawing/2014/main" xmlns="" id="{B7CAE41A-4209-4E1E-969D-C6E94507F4DF}"/>
              </a:ext>
            </a:extLst>
          </p:cNvPr>
          <p:cNvSpPr/>
          <p:nvPr/>
        </p:nvSpPr>
        <p:spPr>
          <a:xfrm>
            <a:off x="4461370" y="3805005"/>
            <a:ext cx="3768437" cy="3694546"/>
          </a:xfrm>
          <a:prstGeom prst="cube">
            <a:avLst/>
          </a:prstGeom>
          <a:solidFill>
            <a:schemeClr val="tx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534674309"/>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p:cNvSpPr>
          <p:nvPr>
            <p:ph type="title"/>
          </p:nvPr>
        </p:nvSpPr>
        <p:spPr>
          <a:prstGeom prst="rect">
            <a:avLst/>
          </a:prstGeom>
        </p:spPr>
        <p:txBody>
          <a:bodyPr/>
          <a:lstStyle/>
          <a:p>
            <a:r>
              <a:t>Serious concerns</a:t>
            </a:r>
          </a:p>
        </p:txBody>
      </p:sp>
      <p:sp>
        <p:nvSpPr>
          <p:cNvPr id="232" name="Shape 232"/>
          <p:cNvSpPr/>
          <p:nvPr/>
        </p:nvSpPr>
        <p:spPr>
          <a:xfrm>
            <a:off x="420291" y="2413000"/>
            <a:ext cx="12164218" cy="1570536"/>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r>
              <a:rPr dirty="0"/>
              <a:t>“</a:t>
            </a:r>
            <a:r>
              <a:rPr b="0" dirty="0"/>
              <a:t>For most problems where deep learning has enabled transformationally better solutions (vision, speech),</a:t>
            </a:r>
            <a:r>
              <a:rPr dirty="0"/>
              <a:t> we’ve entered diminishing returns territory in 2016-2017.” </a:t>
            </a:r>
          </a:p>
          <a:p>
            <a:endParaRPr dirty="0"/>
          </a:p>
          <a:p>
            <a:r>
              <a:rPr lang="en-US" dirty="0"/>
              <a:t>-Francois Chollet </a:t>
            </a:r>
            <a:r>
              <a:rPr lang="en-US" b="0" dirty="0"/>
              <a:t>(author of Keras library) </a:t>
            </a:r>
          </a:p>
        </p:txBody>
      </p:sp>
      <p:sp>
        <p:nvSpPr>
          <p:cNvPr id="8" name="Shape 232"/>
          <p:cNvSpPr/>
          <p:nvPr/>
        </p:nvSpPr>
        <p:spPr>
          <a:xfrm>
            <a:off x="476969" y="7367159"/>
            <a:ext cx="12164218" cy="1210588"/>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r>
              <a:rPr lang="en-US" dirty="0"/>
              <a:t>“Deep learning thus far cannot inherently distinguish causation from correlation” </a:t>
            </a:r>
          </a:p>
          <a:p>
            <a:endParaRPr dirty="0"/>
          </a:p>
          <a:p>
            <a:r>
              <a:rPr lang="en-US" dirty="0"/>
              <a:t>-Gary Marcus </a:t>
            </a:r>
            <a:r>
              <a:rPr lang="en-US" b="0" dirty="0"/>
              <a:t>(NYU Professor and author of “Deep Learning: A Critical Appraisal” )</a:t>
            </a:r>
          </a:p>
        </p:txBody>
      </p:sp>
      <p:sp>
        <p:nvSpPr>
          <p:cNvPr id="7" name="Shape 230">
            <a:extLst>
              <a:ext uri="{FF2B5EF4-FFF2-40B4-BE49-F238E27FC236}">
                <a16:creationId xmlns:a16="http://schemas.microsoft.com/office/drawing/2014/main" xmlns="" id="{75530D28-A99F-4977-9010-88C4AC72F642}"/>
              </a:ext>
            </a:extLst>
          </p:cNvPr>
          <p:cNvSpPr/>
          <p:nvPr/>
        </p:nvSpPr>
        <p:spPr>
          <a:xfrm>
            <a:off x="221051" y="4798320"/>
            <a:ext cx="12676054" cy="1572062"/>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r>
              <a:rPr b="0" dirty="0"/>
              <a:t>Speaking with Axios on the sidelines of an AI conference in Toronto on Wednesday,</a:t>
            </a:r>
            <a:r>
              <a:rPr dirty="0"/>
              <a:t> </a:t>
            </a:r>
          </a:p>
          <a:p>
            <a:r>
              <a:rPr dirty="0"/>
              <a:t>Geoffrey Hinton, </a:t>
            </a:r>
            <a:r>
              <a:rPr b="0" dirty="0"/>
              <a:t>a professor emeritus at the University of Toronto and a Google researcher, said he is now</a:t>
            </a:r>
            <a:r>
              <a:rPr dirty="0"/>
              <a:t> “deeply suspicious” of back-propagation… </a:t>
            </a:r>
          </a:p>
          <a:p>
            <a:r>
              <a:rPr dirty="0"/>
              <a:t>“My view is throw [backpropagation] all away and start again,” </a:t>
            </a:r>
            <a:r>
              <a:rPr b="0" dirty="0"/>
              <a:t>he said.</a:t>
            </a:r>
            <a:r>
              <a:rPr lang="en-US" b="0" dirty="0"/>
              <a:t> </a:t>
            </a:r>
            <a:r>
              <a:rPr lang="en-US" u="sng" dirty="0" err="1">
                <a:hlinkClick r:id="rId3"/>
              </a:rPr>
              <a:t>Axios</a:t>
            </a:r>
            <a:endParaRPr dirty="0"/>
          </a:p>
        </p:txBody>
      </p:sp>
      <p:sp>
        <p:nvSpPr>
          <p:cNvPr id="9" name="Shape 231">
            <a:extLst>
              <a:ext uri="{FF2B5EF4-FFF2-40B4-BE49-F238E27FC236}">
                <a16:creationId xmlns:a16="http://schemas.microsoft.com/office/drawing/2014/main" xmlns="" id="{A992ABC5-414A-45DE-9F87-9C7DFA341ED8}"/>
              </a:ext>
            </a:extLst>
          </p:cNvPr>
          <p:cNvSpPr/>
          <p:nvPr/>
        </p:nvSpPr>
        <p:spPr>
          <a:xfrm>
            <a:off x="12160253" y="5898458"/>
            <a:ext cx="10265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u="sng">
                <a:hlinkClick r:id="rId3"/>
              </a:defRPr>
            </a:lvl1pPr>
          </a:lstStyle>
          <a:p>
            <a:pPr>
              <a:defRPr u="none"/>
            </a:pPr>
            <a:endParaRPr u="sng" dirty="0">
              <a:hlinkClick r:id="rId3"/>
            </a:endParaRPr>
          </a:p>
        </p:txBody>
      </p:sp>
      <p:pic>
        <p:nvPicPr>
          <p:cNvPr id="2050" name="Picture 2" descr="Local generalization vs. extreme generalization.">
            <a:extLst>
              <a:ext uri="{FF2B5EF4-FFF2-40B4-BE49-F238E27FC236}">
                <a16:creationId xmlns:a16="http://schemas.microsoft.com/office/drawing/2014/main" xmlns="" id="{16219D92-AE58-4755-BF47-B80CEA186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1205" y="4257855"/>
            <a:ext cx="5806306" cy="43198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6191DA16-E8ED-4439-AE01-59C8AD3C4CD4-L0-001.jpeg"/>
          <p:cNvPicPr>
            <a:picLocks noGrp="1" noChangeAspect="1"/>
          </p:cNvPicPr>
          <p:nvPr>
            <p:ph type="pic" idx="13"/>
          </p:nvPr>
        </p:nvPicPr>
        <p:blipFill>
          <a:blip r:embed="rId3" cstate="hqprint">
            <a:extLst>
              <a:ext uri="{28A0092B-C50C-407E-A947-70E740481C1C}">
                <a14:useLocalDpi xmlns:a14="http://schemas.microsoft.com/office/drawing/2010/main"/>
              </a:ext>
            </a:extLst>
          </a:blip>
          <a:srcRect/>
          <a:stretch>
            <a:fillRect/>
          </a:stretch>
        </p:blipFill>
        <p:spPr>
          <a:xfrm>
            <a:off x="2217539" y="315118"/>
            <a:ext cx="8824331" cy="8818633"/>
          </a:xfrm>
          <a:prstGeom prst="rect">
            <a:avLst/>
          </a:prstGeom>
        </p:spPr>
      </p:pic>
      <p:sp>
        <p:nvSpPr>
          <p:cNvPr id="4" name="Shape 136"/>
          <p:cNvSpPr/>
          <p:nvPr/>
        </p:nvSpPr>
        <p:spPr>
          <a:xfrm>
            <a:off x="8428494" y="9129500"/>
            <a:ext cx="4409862"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lang="en-US" dirty="0"/>
              <a:t>Andrew Ng; </a:t>
            </a:r>
            <a:r>
              <a:rPr dirty="0"/>
              <a:t>@</a:t>
            </a:r>
            <a:r>
              <a:rPr dirty="0" err="1"/>
              <a:t>TessFerrandez</a:t>
            </a:r>
            <a:endParaRPr dirty="0"/>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p:cNvSpPr>
          <p:nvPr>
            <p:ph type="body" idx="14"/>
          </p:nvPr>
        </p:nvSpPr>
        <p:spPr>
          <a:xfrm>
            <a:off x="23906" y="1000043"/>
            <a:ext cx="13082494" cy="7581563"/>
          </a:xfrm>
          <a:prstGeom prst="rect">
            <a:avLst/>
          </a:prstGeom>
        </p:spPr>
        <p:txBody>
          <a:bodyPr/>
          <a:lstStyle/>
          <a:p>
            <a:pPr>
              <a:defRPr sz="6000"/>
            </a:pPr>
            <a:r>
              <a:rPr sz="5400" dirty="0"/>
              <a:t> Is Deep Learning hitting a wall? </a:t>
            </a:r>
          </a:p>
          <a:p>
            <a:pPr>
              <a:defRPr sz="6000"/>
            </a:pPr>
            <a:endParaRPr sz="5400" dirty="0"/>
          </a:p>
          <a:p>
            <a:pPr>
              <a:defRPr sz="6000"/>
            </a:pPr>
            <a:endParaRPr sz="5400" dirty="0"/>
          </a:p>
          <a:p>
            <a:pPr>
              <a:defRPr sz="6000"/>
            </a:pPr>
            <a:endParaRPr sz="5400" dirty="0"/>
          </a:p>
          <a:p>
            <a:pPr>
              <a:defRPr sz="6000"/>
            </a:pPr>
            <a:endParaRPr sz="5400" dirty="0"/>
          </a:p>
          <a:p>
            <a:pPr>
              <a:defRPr sz="6000"/>
            </a:pPr>
            <a:endParaRPr sz="5400" dirty="0"/>
          </a:p>
          <a:p>
            <a:pPr>
              <a:defRPr sz="6000"/>
            </a:pPr>
            <a:endParaRPr lang="en-US" sz="5400" dirty="0"/>
          </a:p>
          <a:p>
            <a:pPr>
              <a:defRPr sz="6000"/>
            </a:pPr>
            <a:endParaRPr sz="5400" dirty="0"/>
          </a:p>
          <a:p>
            <a:pPr>
              <a:defRPr sz="6000"/>
            </a:pPr>
            <a:r>
              <a:rPr sz="5400" dirty="0"/>
              <a:t>Is it generalizable or a one trick pony?</a:t>
            </a:r>
          </a:p>
        </p:txBody>
      </p:sp>
      <p:pic>
        <p:nvPicPr>
          <p:cNvPr id="235" name="193CB350-6AAA-4369-B50B-833E88BCA34E-L0-001.jpeg"/>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4483965" y="2293885"/>
            <a:ext cx="4036894" cy="5197008"/>
          </a:xfrm>
          <a:prstGeom prst="rect">
            <a:avLst/>
          </a:prstGeom>
          <a:ln w="12700">
            <a:miter lim="400000"/>
          </a:ln>
        </p:spPr>
      </p:pic>
      <p:sp>
        <p:nvSpPr>
          <p:cNvPr id="2" name="TextBox 1">
            <a:extLst>
              <a:ext uri="{FF2B5EF4-FFF2-40B4-BE49-F238E27FC236}">
                <a16:creationId xmlns:a16="http://schemas.microsoft.com/office/drawing/2014/main" xmlns="" id="{ADAFEC46-3540-4A9D-8D4D-B4D3A7B95BB2}"/>
              </a:ext>
            </a:extLst>
          </p:cNvPr>
          <p:cNvSpPr txBox="1"/>
          <p:nvPr/>
        </p:nvSpPr>
        <p:spPr>
          <a:xfrm>
            <a:off x="5816600" y="9059674"/>
            <a:ext cx="71374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Somers, 2017, “Is AI Riding a One-Trick Pony?”</a:t>
            </a: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p:cNvSpPr>
          <p:nvPr>
            <p:ph type="title"/>
          </p:nvPr>
        </p:nvSpPr>
        <p:spPr>
          <a:prstGeom prst="rect">
            <a:avLst/>
          </a:prstGeom>
        </p:spPr>
        <p:txBody>
          <a:bodyPr/>
          <a:lstStyle/>
          <a:p>
            <a:r>
              <a:t>Practical problems</a:t>
            </a:r>
          </a:p>
        </p:txBody>
      </p:sp>
      <p:sp>
        <p:nvSpPr>
          <p:cNvPr id="238" name="Shape 238"/>
          <p:cNvSpPr>
            <a:spLocks noGrp="1"/>
          </p:cNvSpPr>
          <p:nvPr>
            <p:ph type="body" idx="1"/>
          </p:nvPr>
        </p:nvSpPr>
        <p:spPr>
          <a:xfrm>
            <a:off x="230909" y="2374258"/>
            <a:ext cx="12635346" cy="6286501"/>
          </a:xfrm>
          <a:prstGeom prst="rect">
            <a:avLst/>
          </a:prstGeom>
        </p:spPr>
        <p:txBody>
          <a:bodyPr>
            <a:normAutofit/>
          </a:bodyPr>
          <a:lstStyle/>
          <a:p>
            <a:pPr marL="736203" indent="-736203" defTabSz="355600">
              <a:spcBef>
                <a:spcPts val="0"/>
              </a:spcBef>
              <a:defRPr sz="5300">
                <a:solidFill>
                  <a:srgbClr val="454545"/>
                </a:solidFill>
                <a:latin typeface="Helvetica"/>
                <a:ea typeface="Helvetica"/>
                <a:cs typeface="Helvetica"/>
                <a:sym typeface="Helvetica"/>
              </a:defRPr>
            </a:pPr>
            <a:r>
              <a:rPr dirty="0"/>
              <a:t>Supervised / labels are expensive!</a:t>
            </a:r>
          </a:p>
          <a:p>
            <a:pPr marL="736203" indent="-736203" defTabSz="355600">
              <a:spcBef>
                <a:spcPts val="0"/>
              </a:spcBef>
              <a:defRPr sz="5300">
                <a:solidFill>
                  <a:srgbClr val="454545"/>
                </a:solidFill>
                <a:latin typeface="Helvetica"/>
                <a:ea typeface="Helvetica"/>
                <a:cs typeface="Helvetica"/>
                <a:sym typeface="Helvetica"/>
              </a:defRPr>
            </a:pPr>
            <a:r>
              <a:rPr dirty="0"/>
              <a:t>Needs lots of data</a:t>
            </a:r>
          </a:p>
          <a:p>
            <a:pPr marL="736203" indent="-736203" defTabSz="355600">
              <a:spcBef>
                <a:spcPts val="0"/>
              </a:spcBef>
              <a:defRPr sz="5300">
                <a:solidFill>
                  <a:srgbClr val="454545"/>
                </a:solidFill>
                <a:latin typeface="Helvetica"/>
                <a:ea typeface="Helvetica"/>
                <a:cs typeface="Helvetica"/>
                <a:sym typeface="Helvetica"/>
              </a:defRPr>
            </a:pPr>
            <a:r>
              <a:rPr dirty="0"/>
              <a:t>Expensive to build (GPUs)</a:t>
            </a:r>
          </a:p>
          <a:p>
            <a:pPr marL="736203" indent="-736203" defTabSz="355600">
              <a:spcBef>
                <a:spcPts val="0"/>
              </a:spcBef>
              <a:defRPr sz="5300">
                <a:solidFill>
                  <a:srgbClr val="454545"/>
                </a:solidFill>
                <a:latin typeface="Helvetica"/>
                <a:ea typeface="Helvetica"/>
                <a:cs typeface="Helvetica"/>
                <a:sym typeface="Helvetica"/>
              </a:defRPr>
            </a:pPr>
            <a:r>
              <a:rPr dirty="0"/>
              <a:t>Can use pre-trained, but likely need to customize</a:t>
            </a:r>
            <a:endParaRPr lang="en-US" dirty="0"/>
          </a:p>
          <a:p>
            <a:pPr marL="736203" indent="-736203" defTabSz="355600">
              <a:spcBef>
                <a:spcPts val="0"/>
              </a:spcBef>
              <a:defRPr sz="5300">
                <a:solidFill>
                  <a:srgbClr val="454545"/>
                </a:solidFill>
                <a:latin typeface="Helvetica"/>
                <a:ea typeface="Helvetica"/>
                <a:cs typeface="Helvetica"/>
                <a:sym typeface="Helvetica"/>
              </a:defRPr>
            </a:pPr>
            <a:r>
              <a:rPr lang="en-US" dirty="0"/>
              <a:t>Architecture &amp; t</a:t>
            </a:r>
            <a:r>
              <a:rPr dirty="0"/>
              <a:t>uning</a:t>
            </a:r>
            <a:r>
              <a:rPr lang="en-US" dirty="0"/>
              <a:t> </a:t>
            </a:r>
            <a:r>
              <a:rPr dirty="0"/>
              <a:t>hyper</a:t>
            </a:r>
            <a:r>
              <a:rPr lang="en-US" dirty="0"/>
              <a:t>-</a:t>
            </a:r>
            <a:r>
              <a:rPr dirty="0"/>
              <a:t>parameters</a:t>
            </a:r>
          </a:p>
          <a:p>
            <a:pPr marL="736203" indent="-736203" defTabSz="355600">
              <a:spcBef>
                <a:spcPts val="0"/>
              </a:spcBef>
              <a:defRPr sz="5300">
                <a:solidFill>
                  <a:srgbClr val="454545"/>
                </a:solidFill>
                <a:latin typeface="Helvetica"/>
                <a:ea typeface="Helvetica"/>
                <a:cs typeface="Helvetica"/>
                <a:sym typeface="Helvetica"/>
              </a:defRPr>
            </a:pPr>
            <a:r>
              <a:rPr dirty="0"/>
              <a:t>Rare skill (only </a:t>
            </a:r>
            <a:r>
              <a:rPr lang="en-US" dirty="0"/>
              <a:t>few </a:t>
            </a:r>
            <a:r>
              <a:rPr dirty="0"/>
              <a:t>years old!)</a:t>
            </a: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p:cNvSpPr>
          <p:nvPr>
            <p:ph type="title"/>
          </p:nvPr>
        </p:nvSpPr>
        <p:spPr>
          <a:prstGeom prst="rect">
            <a:avLst/>
          </a:prstGeom>
        </p:spPr>
        <p:txBody>
          <a:bodyPr/>
          <a:lstStyle/>
          <a:p>
            <a:r>
              <a:t>Adversarial examples</a:t>
            </a:r>
          </a:p>
        </p:txBody>
      </p:sp>
      <p:pic>
        <p:nvPicPr>
          <p:cNvPr id="241" name="pasted-image.png"/>
          <p:cNvPicPr>
            <a:picLocks noChangeAspect="1"/>
          </p:cNvPicPr>
          <p:nvPr/>
        </p:nvPicPr>
        <p:blipFill>
          <a:blip r:embed="rId2">
            <a:extLst/>
          </a:blip>
          <a:stretch>
            <a:fillRect/>
          </a:stretch>
        </p:blipFill>
        <p:spPr>
          <a:xfrm>
            <a:off x="2818671" y="2170240"/>
            <a:ext cx="7367458" cy="6939508"/>
          </a:xfrm>
          <a:prstGeom prst="rect">
            <a:avLst/>
          </a:prstGeom>
          <a:ln w="12700">
            <a:miter lim="400000"/>
          </a:ln>
        </p:spPr>
      </p:pic>
      <p:sp>
        <p:nvSpPr>
          <p:cNvPr id="242" name="Shape 242"/>
          <p:cNvSpPr/>
          <p:nvPr/>
        </p:nvSpPr>
        <p:spPr>
          <a:xfrm>
            <a:off x="8901760" y="9140410"/>
            <a:ext cx="4068776"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Su, Vargas &amp; Kouichi (2018)</a:t>
            </a: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pasted-image.tiff"/>
          <p:cNvPicPr>
            <a:picLocks noChangeAspect="1"/>
          </p:cNvPicPr>
          <p:nvPr/>
        </p:nvPicPr>
        <p:blipFill>
          <a:blip r:embed="rId3">
            <a:extLst/>
          </a:blip>
          <a:stretch>
            <a:fillRect/>
          </a:stretch>
        </p:blipFill>
        <p:spPr>
          <a:xfrm>
            <a:off x="2005056" y="1797305"/>
            <a:ext cx="8994688" cy="7543545"/>
          </a:xfrm>
          <a:prstGeom prst="rect">
            <a:avLst/>
          </a:prstGeom>
          <a:ln w="12700">
            <a:miter lim="400000"/>
          </a:ln>
        </p:spPr>
      </p:pic>
      <p:sp>
        <p:nvSpPr>
          <p:cNvPr id="245" name="Shape 245"/>
          <p:cNvSpPr>
            <a:spLocks noGrp="1"/>
          </p:cNvSpPr>
          <p:nvPr>
            <p:ph type="title"/>
          </p:nvPr>
        </p:nvSpPr>
        <p:spPr>
          <a:prstGeom prst="rect">
            <a:avLst/>
          </a:prstGeom>
        </p:spPr>
        <p:txBody>
          <a:bodyPr/>
          <a:lstStyle/>
          <a:p>
            <a:r>
              <a:t>Adversarial examples</a:t>
            </a:r>
          </a:p>
        </p:txBody>
      </p:sp>
      <p:sp>
        <p:nvSpPr>
          <p:cNvPr id="246" name="Shape 246"/>
          <p:cNvSpPr/>
          <p:nvPr/>
        </p:nvSpPr>
        <p:spPr>
          <a:xfrm>
            <a:off x="9094033" y="9151449"/>
            <a:ext cx="381670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Carlini and Wagner (2018)</a:t>
            </a:r>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t>Algorithmic Bias</a:t>
            </a:r>
          </a:p>
        </p:txBody>
      </p:sp>
      <p:sp>
        <p:nvSpPr>
          <p:cNvPr id="5" name="Shape 255"/>
          <p:cNvSpPr/>
          <p:nvPr/>
        </p:nvSpPr>
        <p:spPr>
          <a:xfrm>
            <a:off x="10088221" y="9123938"/>
            <a:ext cx="2428550"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lang="en-US" dirty="0"/>
              <a:t>Crawford (2017)</a:t>
            </a:r>
            <a:endParaRPr dirty="0"/>
          </a:p>
        </p:txBody>
      </p:sp>
      <p:pic>
        <p:nvPicPr>
          <p:cNvPr id="4" name="Picture 3"/>
          <p:cNvPicPr>
            <a:picLocks noChangeAspect="1"/>
          </p:cNvPicPr>
          <p:nvPr/>
        </p:nvPicPr>
        <p:blipFill>
          <a:blip r:embed="rId2"/>
          <a:stretch>
            <a:fillRect/>
          </a:stretch>
        </p:blipFill>
        <p:spPr>
          <a:xfrm>
            <a:off x="3040816" y="2120391"/>
            <a:ext cx="7367733" cy="3645493"/>
          </a:xfrm>
          <a:prstGeom prst="rect">
            <a:avLst/>
          </a:prstGeom>
        </p:spPr>
      </p:pic>
      <p:pic>
        <p:nvPicPr>
          <p:cNvPr id="6" name="Picture 5"/>
          <p:cNvPicPr>
            <a:picLocks noChangeAspect="1"/>
          </p:cNvPicPr>
          <p:nvPr/>
        </p:nvPicPr>
        <p:blipFill>
          <a:blip r:embed="rId3"/>
          <a:stretch>
            <a:fillRect/>
          </a:stretch>
        </p:blipFill>
        <p:spPr>
          <a:xfrm>
            <a:off x="2674248" y="5729390"/>
            <a:ext cx="7957175" cy="3083569"/>
          </a:xfrm>
          <a:prstGeom prst="rect">
            <a:avLst/>
          </a:prstGeom>
        </p:spPr>
      </p:pic>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93E9984-28AA-42CC-988F-1B5C95FE4ACF}"/>
              </a:ext>
            </a:extLst>
          </p:cNvPr>
          <p:cNvPicPr>
            <a:picLocks noChangeAspect="1"/>
          </p:cNvPicPr>
          <p:nvPr/>
        </p:nvPicPr>
        <p:blipFill rotWithShape="1">
          <a:blip r:embed="rId3"/>
          <a:srcRect b="37091"/>
          <a:stretch/>
        </p:blipFill>
        <p:spPr>
          <a:xfrm>
            <a:off x="1627104" y="5885009"/>
            <a:ext cx="10462161" cy="3088300"/>
          </a:xfrm>
          <a:prstGeom prst="rect">
            <a:avLst/>
          </a:prstGeom>
        </p:spPr>
      </p:pic>
      <p:pic>
        <p:nvPicPr>
          <p:cNvPr id="1026" name="Picture 2" descr="Image result for word embedding king queen">
            <a:extLst>
              <a:ext uri="{FF2B5EF4-FFF2-40B4-BE49-F238E27FC236}">
                <a16:creationId xmlns:a16="http://schemas.microsoft.com/office/drawing/2014/main" xmlns="" id="{F0E0EFA1-37C5-452B-864A-847B537B5C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6049" y="2025288"/>
            <a:ext cx="9844273" cy="3450401"/>
          </a:xfrm>
          <a:prstGeom prst="rect">
            <a:avLst/>
          </a:prstGeom>
          <a:noFill/>
          <a:extLst>
            <a:ext uri="{909E8E84-426E-40DD-AFC4-6F175D3DCCD1}">
              <a14:hiddenFill xmlns:a14="http://schemas.microsoft.com/office/drawing/2010/main">
                <a:solidFill>
                  <a:srgbClr val="FFFFFF"/>
                </a:solidFill>
              </a14:hiddenFill>
            </a:ext>
          </a:extLst>
        </p:spPr>
      </p:pic>
      <p:sp>
        <p:nvSpPr>
          <p:cNvPr id="250" name="Shape 250"/>
          <p:cNvSpPr>
            <a:spLocks noGrp="1"/>
          </p:cNvSpPr>
          <p:nvPr>
            <p:ph type="title"/>
          </p:nvPr>
        </p:nvSpPr>
        <p:spPr>
          <a:prstGeom prst="rect">
            <a:avLst/>
          </a:prstGeom>
        </p:spPr>
        <p:txBody>
          <a:bodyPr/>
          <a:lstStyle/>
          <a:p>
            <a:r>
              <a:rPr lang="en-US" dirty="0"/>
              <a:t>Analogies &amp; Bias</a:t>
            </a:r>
            <a:endParaRPr dirty="0"/>
          </a:p>
        </p:txBody>
      </p:sp>
      <p:sp>
        <p:nvSpPr>
          <p:cNvPr id="5" name="Shape 255"/>
          <p:cNvSpPr/>
          <p:nvPr/>
        </p:nvSpPr>
        <p:spPr>
          <a:xfrm>
            <a:off x="10579953" y="5413085"/>
            <a:ext cx="1827423"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lang="en-US" dirty="0" err="1"/>
              <a:t>TensorFlow</a:t>
            </a:r>
            <a:endParaRPr dirty="0"/>
          </a:p>
        </p:txBody>
      </p:sp>
      <p:sp>
        <p:nvSpPr>
          <p:cNvPr id="7" name="Shape 255">
            <a:extLst>
              <a:ext uri="{FF2B5EF4-FFF2-40B4-BE49-F238E27FC236}">
                <a16:creationId xmlns:a16="http://schemas.microsoft.com/office/drawing/2014/main" xmlns="" id="{4FE99DED-7988-4689-84B1-D88F655EF6A4}"/>
              </a:ext>
            </a:extLst>
          </p:cNvPr>
          <p:cNvSpPr/>
          <p:nvPr/>
        </p:nvSpPr>
        <p:spPr>
          <a:xfrm>
            <a:off x="9338403" y="9046101"/>
            <a:ext cx="3350276"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lang="en-US" dirty="0" err="1"/>
              <a:t>Bolukbosi</a:t>
            </a:r>
            <a:r>
              <a:rPr lang="en-US" dirty="0"/>
              <a:t> et al. (2016)</a:t>
            </a:r>
            <a:endParaRPr dirty="0"/>
          </a:p>
        </p:txBody>
      </p:sp>
    </p:spTree>
    <p:extLst>
      <p:ext uri="{BB962C8B-B14F-4D97-AF65-F5344CB8AC3E}">
        <p14:creationId xmlns:p14="http://schemas.microsoft.com/office/powerpoint/2010/main" val="95187124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 name="pasted-image.png"/>
          <p:cNvPicPr>
            <a:picLocks noChangeAspect="1"/>
          </p:cNvPicPr>
          <p:nvPr/>
        </p:nvPicPr>
        <p:blipFill>
          <a:blip r:embed="rId2">
            <a:extLst/>
          </a:blip>
          <a:stretch>
            <a:fillRect/>
          </a:stretch>
        </p:blipFill>
        <p:spPr>
          <a:xfrm>
            <a:off x="343065" y="615359"/>
            <a:ext cx="6342385" cy="7853568"/>
          </a:xfrm>
          <a:prstGeom prst="rect">
            <a:avLst/>
          </a:prstGeom>
          <a:ln w="12700">
            <a:miter lim="400000"/>
          </a:ln>
        </p:spPr>
      </p:pic>
      <p:pic>
        <p:nvPicPr>
          <p:cNvPr id="254" name="pasted-image.png"/>
          <p:cNvPicPr>
            <a:picLocks noChangeAspect="1"/>
          </p:cNvPicPr>
          <p:nvPr/>
        </p:nvPicPr>
        <p:blipFill>
          <a:blip r:embed="rId3">
            <a:extLst/>
          </a:blip>
          <a:stretch>
            <a:fillRect/>
          </a:stretch>
        </p:blipFill>
        <p:spPr>
          <a:xfrm>
            <a:off x="6550973" y="1395685"/>
            <a:ext cx="6453827" cy="7719055"/>
          </a:xfrm>
          <a:prstGeom prst="rect">
            <a:avLst/>
          </a:prstGeom>
          <a:ln w="12700">
            <a:miter lim="400000"/>
          </a:ln>
        </p:spPr>
      </p:pic>
      <p:sp>
        <p:nvSpPr>
          <p:cNvPr id="255" name="Shape 255"/>
          <p:cNvSpPr/>
          <p:nvPr/>
        </p:nvSpPr>
        <p:spPr>
          <a:xfrm>
            <a:off x="9398303" y="9114740"/>
            <a:ext cx="340461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dirty="0"/>
              <a:t>New York Times (2018)</a:t>
            </a: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p:cNvSpPr>
          <p:nvPr>
            <p:ph type="title"/>
          </p:nvPr>
        </p:nvSpPr>
        <p:spPr>
          <a:prstGeom prst="rect">
            <a:avLst/>
          </a:prstGeom>
        </p:spPr>
        <p:txBody>
          <a:bodyPr/>
          <a:lstStyle/>
          <a:p>
            <a:r>
              <a:t>“Right to Explanation”</a:t>
            </a:r>
          </a:p>
        </p:txBody>
      </p:sp>
      <p:pic>
        <p:nvPicPr>
          <p:cNvPr id="258" name="pasted-image.png"/>
          <p:cNvPicPr>
            <a:picLocks noChangeAspect="1"/>
          </p:cNvPicPr>
          <p:nvPr/>
        </p:nvPicPr>
        <p:blipFill rotWithShape="1">
          <a:blip r:embed="rId3">
            <a:extLst/>
          </a:blip>
          <a:srcRect r="2912"/>
          <a:stretch/>
        </p:blipFill>
        <p:spPr>
          <a:xfrm>
            <a:off x="277091" y="2176100"/>
            <a:ext cx="12626109" cy="6177788"/>
          </a:xfrm>
          <a:prstGeom prst="rect">
            <a:avLst/>
          </a:prstGeom>
          <a:ln w="12700">
            <a:miter lim="400000"/>
          </a:ln>
        </p:spPr>
      </p:pic>
      <p:sp>
        <p:nvSpPr>
          <p:cNvPr id="259" name="Shape 259"/>
          <p:cNvSpPr/>
          <p:nvPr/>
        </p:nvSpPr>
        <p:spPr>
          <a:xfrm>
            <a:off x="1314061" y="2877644"/>
            <a:ext cx="9383986" cy="310838"/>
          </a:xfrm>
          <a:prstGeom prst="rect">
            <a:avLst/>
          </a:prstGeom>
          <a:solidFill>
            <a:schemeClr val="accent6">
              <a:alpha val="35476"/>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60" name="Shape 260"/>
          <p:cNvSpPr/>
          <p:nvPr/>
        </p:nvSpPr>
        <p:spPr>
          <a:xfrm>
            <a:off x="8336508" y="5615766"/>
            <a:ext cx="2606240" cy="310838"/>
          </a:xfrm>
          <a:prstGeom prst="rect">
            <a:avLst/>
          </a:prstGeom>
          <a:solidFill>
            <a:schemeClr val="accent6">
              <a:alpha val="35476"/>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61" name="Shape 261"/>
          <p:cNvSpPr/>
          <p:nvPr/>
        </p:nvSpPr>
        <p:spPr>
          <a:xfrm>
            <a:off x="8584285" y="9129370"/>
            <a:ext cx="442051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Goodman and Flaxman (2016)</a:t>
            </a:r>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p:cNvSpPr>
          <p:nvPr>
            <p:ph type="title"/>
          </p:nvPr>
        </p:nvSpPr>
        <p:spPr>
          <a:prstGeom prst="rect">
            <a:avLst/>
          </a:prstGeom>
        </p:spPr>
        <p:txBody>
          <a:bodyPr>
            <a:normAutofit fontScale="90000"/>
          </a:bodyPr>
          <a:lstStyle/>
          <a:p>
            <a:r>
              <a:rPr lang="en-US" dirty="0"/>
              <a:t>“Algorithm” Food Chain</a:t>
            </a:r>
            <a:endParaRPr dirty="0"/>
          </a:p>
        </p:txBody>
      </p:sp>
      <p:sp>
        <p:nvSpPr>
          <p:cNvPr id="261" name="Shape 261"/>
          <p:cNvSpPr/>
          <p:nvPr/>
        </p:nvSpPr>
        <p:spPr>
          <a:xfrm>
            <a:off x="8013073" y="9141441"/>
            <a:ext cx="4916410"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lang="en-US" dirty="0" err="1"/>
              <a:t>Thelisson</a:t>
            </a:r>
            <a:r>
              <a:rPr lang="en-US" dirty="0"/>
              <a:t>, </a:t>
            </a:r>
            <a:r>
              <a:rPr lang="en-US" dirty="0" err="1"/>
              <a:t>Padh</a:t>
            </a:r>
            <a:r>
              <a:rPr lang="en-US" dirty="0"/>
              <a:t>, and </a:t>
            </a:r>
            <a:r>
              <a:rPr lang="en-US" dirty="0" err="1"/>
              <a:t>Celis</a:t>
            </a:r>
            <a:r>
              <a:rPr lang="en-US" dirty="0"/>
              <a:t> (2017)</a:t>
            </a:r>
            <a:endParaRPr dirty="0"/>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952499" y="1927422"/>
            <a:ext cx="11562773" cy="7131761"/>
          </a:xfrm>
          <a:prstGeom prst="rect">
            <a:avLst/>
          </a:prstGeom>
        </p:spPr>
      </p:pic>
    </p:spTree>
    <p:extLst>
      <p:ext uri="{BB962C8B-B14F-4D97-AF65-F5344CB8AC3E}">
        <p14:creationId xmlns:p14="http://schemas.microsoft.com/office/powerpoint/2010/main" val="555676099"/>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p:nvPr/>
        </p:nvSpPr>
        <p:spPr>
          <a:xfrm>
            <a:off x="1983575" y="1017898"/>
            <a:ext cx="9159570" cy="74983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635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 name="Triangle 1"/>
          <p:cNvSpPr/>
          <p:nvPr/>
        </p:nvSpPr>
        <p:spPr>
          <a:xfrm>
            <a:off x="3977064" y="2785872"/>
            <a:ext cx="7115282" cy="5699895"/>
          </a:xfrm>
          <a:prstGeom prst="triangle">
            <a:avLst>
              <a:gd name="adj" fmla="val 51000"/>
            </a:avLst>
          </a:prstGeom>
          <a:solidFill>
            <a:srgbClr val="88DEFF">
              <a:alpha val="54902"/>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5" name="Shape 265"/>
          <p:cNvSpPr/>
          <p:nvPr/>
        </p:nvSpPr>
        <p:spPr>
          <a:xfrm>
            <a:off x="6046114" y="462121"/>
            <a:ext cx="103449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Speed</a:t>
            </a:r>
          </a:p>
        </p:txBody>
      </p:sp>
      <p:sp>
        <p:nvSpPr>
          <p:cNvPr id="267" name="Shape 267"/>
          <p:cNvSpPr/>
          <p:nvPr/>
        </p:nvSpPr>
        <p:spPr>
          <a:xfrm>
            <a:off x="940617" y="8579605"/>
            <a:ext cx="91562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Scale</a:t>
            </a:r>
          </a:p>
        </p:txBody>
      </p:sp>
      <p:sp>
        <p:nvSpPr>
          <p:cNvPr id="268" name="Shape 268"/>
          <p:cNvSpPr/>
          <p:nvPr/>
        </p:nvSpPr>
        <p:spPr>
          <a:xfrm>
            <a:off x="11299764" y="8469208"/>
            <a:ext cx="128320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Severity</a:t>
            </a:r>
          </a:p>
        </p:txBody>
      </p:sp>
      <p:pic>
        <p:nvPicPr>
          <p:cNvPr id="269" name="pasted-image.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6131596" y="1924941"/>
            <a:ext cx="863533" cy="809624"/>
          </a:xfrm>
          <a:prstGeom prst="rect">
            <a:avLst/>
          </a:prstGeom>
          <a:ln w="12700">
            <a:miter lim="400000"/>
          </a:ln>
        </p:spPr>
      </p:pic>
      <p:pic>
        <p:nvPicPr>
          <p:cNvPr id="270" name="pasted-image.png"/>
          <p:cNvPicPr>
            <a:picLocks noChangeAspect="1"/>
          </p:cNvPicPr>
          <p:nvPr/>
        </p:nvPicPr>
        <p:blipFill>
          <a:blip r:embed="rId3">
            <a:extLst/>
          </a:blip>
          <a:stretch>
            <a:fillRect/>
          </a:stretch>
        </p:blipFill>
        <p:spPr>
          <a:xfrm>
            <a:off x="4406397" y="5717929"/>
            <a:ext cx="1527134" cy="1052026"/>
          </a:xfrm>
          <a:prstGeom prst="rect">
            <a:avLst/>
          </a:prstGeom>
          <a:ln w="12700">
            <a:miter lim="400000"/>
          </a:ln>
        </p:spPr>
      </p:pic>
      <p:pic>
        <p:nvPicPr>
          <p:cNvPr id="271" name="pasted-image.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651605" y="5236923"/>
            <a:ext cx="1034493" cy="1052026"/>
          </a:xfrm>
          <a:prstGeom prst="rect">
            <a:avLst/>
          </a:prstGeom>
          <a:ln w="12700">
            <a:miter lim="400000"/>
          </a:ln>
        </p:spPr>
      </p:pic>
      <p:pic>
        <p:nvPicPr>
          <p:cNvPr id="272" name="pasted-image.png"/>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199380" y="5983735"/>
            <a:ext cx="1283209" cy="855474"/>
          </a:xfrm>
          <a:prstGeom prst="rect">
            <a:avLst/>
          </a:prstGeom>
          <a:ln w="12700">
            <a:miter lim="400000"/>
          </a:ln>
        </p:spPr>
      </p:pic>
      <p:pic>
        <p:nvPicPr>
          <p:cNvPr id="273" name="pasted-image.png"/>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774558" y="3504509"/>
            <a:ext cx="1156542" cy="1156542"/>
          </a:xfrm>
          <a:prstGeom prst="rect">
            <a:avLst/>
          </a:prstGeom>
          <a:ln w="12700">
            <a:miter lim="400000"/>
          </a:ln>
        </p:spPr>
      </p:pic>
      <p:sp>
        <p:nvSpPr>
          <p:cNvPr id="3" name="TextBox 2"/>
          <p:cNvSpPr txBox="1"/>
          <p:nvPr/>
        </p:nvSpPr>
        <p:spPr>
          <a:xfrm>
            <a:off x="9717049" y="4082780"/>
            <a:ext cx="316746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Applications ideal for Explainable AI</a:t>
            </a:r>
          </a:p>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“Human-in-the-loop”</a:t>
            </a:r>
          </a:p>
        </p:txBody>
      </p:sp>
      <p:sp>
        <p:nvSpPr>
          <p:cNvPr id="13" name="TextBox 12"/>
          <p:cNvSpPr txBox="1"/>
          <p:nvPr/>
        </p:nvSpPr>
        <p:spPr>
          <a:xfrm>
            <a:off x="1036320" y="2508948"/>
            <a:ext cx="31031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Deep Learning &amp; Machine Learning  (No Human Judgment)</a:t>
            </a:r>
            <a:endPar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4" name="Picture 3"/>
          <p:cNvPicPr>
            <a:picLocks noChangeAspect="1"/>
          </p:cNvPicPr>
          <p:nvPr/>
        </p:nvPicPr>
        <p:blipFill rotWithShape="1">
          <a:blip r:embed="rId7" cstate="hqprint">
            <a:extLst>
              <a:ext uri="{28A0092B-C50C-407E-A947-70E740481C1C}">
                <a14:useLocalDpi xmlns:a14="http://schemas.microsoft.com/office/drawing/2010/main"/>
              </a:ext>
            </a:extLst>
          </a:blip>
          <a:srcRect t="-1" b="-67"/>
          <a:stretch/>
        </p:blipFill>
        <p:spPr>
          <a:xfrm>
            <a:off x="7824517" y="7092409"/>
            <a:ext cx="1207504" cy="1262411"/>
          </a:xfrm>
          <a:prstGeom prst="rect">
            <a:avLst/>
          </a:prstGeom>
        </p:spPr>
      </p:pic>
      <p:cxnSp>
        <p:nvCxnSpPr>
          <p:cNvPr id="6" name="Straight Arrow Connector 5"/>
          <p:cNvCxnSpPr/>
          <p:nvPr/>
        </p:nvCxnSpPr>
        <p:spPr>
          <a:xfrm flipH="1">
            <a:off x="8873272" y="5059680"/>
            <a:ext cx="817051" cy="576139"/>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 name="Straight Arrow Connector 7"/>
          <p:cNvCxnSpPr/>
          <p:nvPr/>
        </p:nvCxnSpPr>
        <p:spPr>
          <a:xfrm>
            <a:off x="3754959" y="3904202"/>
            <a:ext cx="1312982" cy="69321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9" name="Picture 8"/>
          <p:cNvPicPr>
            <a:picLocks noChangeAspect="1"/>
          </p:cNvPicPr>
          <p:nvPr/>
        </p:nvPicPr>
        <p:blipFill>
          <a:blip r:embed="rId8"/>
          <a:stretch>
            <a:fillRect/>
          </a:stretch>
        </p:blipFill>
        <p:spPr>
          <a:xfrm>
            <a:off x="5417540" y="3036039"/>
            <a:ext cx="914468" cy="1263977"/>
          </a:xfrm>
          <a:prstGeom prst="rect">
            <a:avLst/>
          </a:prstGeom>
        </p:spPr>
      </p:pic>
      <p:sp>
        <p:nvSpPr>
          <p:cNvPr id="10" name="Triangle 9"/>
          <p:cNvSpPr/>
          <p:nvPr/>
        </p:nvSpPr>
        <p:spPr>
          <a:xfrm>
            <a:off x="9054047" y="6839209"/>
            <a:ext cx="2067072" cy="1661798"/>
          </a:xfrm>
          <a:prstGeom prst="triangle">
            <a:avLst/>
          </a:prstGeom>
          <a:solidFill>
            <a:schemeClr val="accent3">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TextBox 20"/>
          <p:cNvSpPr txBox="1"/>
          <p:nvPr/>
        </p:nvSpPr>
        <p:spPr>
          <a:xfrm>
            <a:off x="10627792" y="6373589"/>
            <a:ext cx="221977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Human Judgment</a:t>
            </a:r>
          </a:p>
        </p:txBody>
      </p:sp>
      <p:cxnSp>
        <p:nvCxnSpPr>
          <p:cNvPr id="22" name="Straight Arrow Connector 21"/>
          <p:cNvCxnSpPr/>
          <p:nvPr/>
        </p:nvCxnSpPr>
        <p:spPr>
          <a:xfrm flipH="1">
            <a:off x="10054278" y="6967180"/>
            <a:ext cx="817051" cy="576139"/>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2" name="Picture 11"/>
          <p:cNvPicPr>
            <a:picLocks noChangeAspect="1"/>
          </p:cNvPicPr>
          <p:nvPr/>
        </p:nvPicPr>
        <p:blipFill>
          <a:blip r:embed="rId9"/>
          <a:stretch>
            <a:fillRect/>
          </a:stretch>
        </p:blipFill>
        <p:spPr>
          <a:xfrm>
            <a:off x="4795850" y="7336617"/>
            <a:ext cx="953889" cy="953889"/>
          </a:xfrm>
          <a:prstGeom prst="rect">
            <a:avLst/>
          </a:prstGeom>
        </p:spPr>
      </p:pic>
      <p:sp>
        <p:nvSpPr>
          <p:cNvPr id="17" name="TextBox 16"/>
          <p:cNvSpPr txBox="1"/>
          <p:nvPr/>
        </p:nvSpPr>
        <p:spPr>
          <a:xfrm>
            <a:off x="3820867" y="8911334"/>
            <a:ext cx="608963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Different Decision-Making</a:t>
            </a:r>
            <a:r>
              <a:rPr kumimoji="0" lang="en-US" sz="2400" b="1" i="0" u="none" strike="noStrike" cap="none" spc="0" normalizeH="0" dirty="0">
                <a:ln>
                  <a:noFill/>
                </a:ln>
                <a:solidFill>
                  <a:srgbClr val="000000"/>
                </a:solidFill>
                <a:effectLst/>
                <a:uFillTx/>
                <a:latin typeface="Helvetica Neue"/>
                <a:ea typeface="Helvetica Neue"/>
                <a:cs typeface="Helvetica Neue"/>
                <a:sym typeface="Helvetica Neue"/>
              </a:rPr>
              <a:t> Process</a:t>
            </a:r>
            <a:endPar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5" name="Picture 4"/>
          <p:cNvPicPr>
            <a:picLocks noChangeAspect="1"/>
          </p:cNvPicPr>
          <p:nvPr/>
        </p:nvPicPr>
        <p:blipFill>
          <a:blip r:embed="rId10"/>
          <a:stretch>
            <a:fillRect/>
          </a:stretch>
        </p:blipFill>
        <p:spPr>
          <a:xfrm>
            <a:off x="6038051" y="7059169"/>
            <a:ext cx="1628930" cy="854284"/>
          </a:xfrm>
          <a:prstGeom prst="rect">
            <a:avLst/>
          </a:prstGeom>
        </p:spPr>
      </p:pic>
      <p:pic>
        <p:nvPicPr>
          <p:cNvPr id="7" name="Picture 6"/>
          <p:cNvPicPr>
            <a:picLocks noChangeAspect="1"/>
          </p:cNvPicPr>
          <p:nvPr/>
        </p:nvPicPr>
        <p:blipFill>
          <a:blip r:embed="rId11"/>
          <a:stretch>
            <a:fillRect/>
          </a:stretch>
        </p:blipFill>
        <p:spPr>
          <a:xfrm>
            <a:off x="9503709" y="7854109"/>
            <a:ext cx="962524" cy="552801"/>
          </a:xfrm>
          <a:prstGeom prst="rect">
            <a:avLst/>
          </a:prstGeom>
        </p:spPr>
      </p:pic>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pasted-image.tiff"/>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317251" y="908050"/>
            <a:ext cx="12370283" cy="7524006"/>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p:cNvSpPr>
          <p:nvPr>
            <p:ph type="title"/>
          </p:nvPr>
        </p:nvSpPr>
        <p:spPr>
          <a:xfrm>
            <a:off x="439678" y="1803400"/>
            <a:ext cx="12106970" cy="3302000"/>
          </a:xfrm>
          <a:prstGeom prst="rect">
            <a:avLst/>
          </a:prstGeom>
        </p:spPr>
        <p:txBody>
          <a:bodyPr/>
          <a:lstStyle/>
          <a:p>
            <a:r>
              <a:t>What is Explainable AI?</a:t>
            </a:r>
          </a:p>
        </p:txBody>
      </p:sp>
      <p:pic>
        <p:nvPicPr>
          <p:cNvPr id="2" name="Picture 1"/>
          <p:cNvPicPr>
            <a:picLocks noChangeAspect="1"/>
          </p:cNvPicPr>
          <p:nvPr/>
        </p:nvPicPr>
        <p:blipFill>
          <a:blip r:embed="rId2"/>
          <a:stretch>
            <a:fillRect/>
          </a:stretch>
        </p:blipFill>
        <p:spPr>
          <a:xfrm>
            <a:off x="4294332" y="4673601"/>
            <a:ext cx="4613806" cy="4221017"/>
          </a:xfrm>
          <a:prstGeom prst="rect">
            <a:avLst/>
          </a:prstGeom>
        </p:spPr>
      </p:pic>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p:cNvSpPr>
          <p:nvPr>
            <p:ph type="title"/>
          </p:nvPr>
        </p:nvSpPr>
        <p:spPr>
          <a:prstGeom prst="rect">
            <a:avLst/>
          </a:prstGeom>
        </p:spPr>
        <p:txBody>
          <a:bodyPr/>
          <a:lstStyle/>
          <a:p>
            <a:r>
              <a:t>Explainable AI (XAI)</a:t>
            </a:r>
          </a:p>
        </p:txBody>
      </p:sp>
      <p:sp>
        <p:nvSpPr>
          <p:cNvPr id="278" name="Shape 278"/>
          <p:cNvSpPr>
            <a:spLocks noGrp="1"/>
          </p:cNvSpPr>
          <p:nvPr>
            <p:ph type="body" idx="1"/>
          </p:nvPr>
        </p:nvSpPr>
        <p:spPr>
          <a:xfrm>
            <a:off x="952500" y="2590800"/>
            <a:ext cx="11655872" cy="6286500"/>
          </a:xfrm>
          <a:prstGeom prst="rect">
            <a:avLst/>
          </a:prstGeom>
        </p:spPr>
        <p:txBody>
          <a:bodyPr/>
          <a:lstStyle/>
          <a:p>
            <a:pPr marL="611187" indent="-611187" defTabSz="457200">
              <a:spcBef>
                <a:spcPts val="0"/>
              </a:spcBef>
              <a:tabLst>
                <a:tab pos="139700" algn="l"/>
                <a:tab pos="457200" algn="l"/>
              </a:tabLst>
              <a:defRPr sz="4400">
                <a:solidFill>
                  <a:srgbClr val="444444"/>
                </a:solidFill>
                <a:latin typeface="Helvetica"/>
                <a:ea typeface="Helvetica"/>
                <a:cs typeface="Helvetica"/>
                <a:sym typeface="Helvetica"/>
              </a:defRPr>
            </a:pPr>
            <a:r>
              <a:rPr dirty="0"/>
              <a:t>Produce </a:t>
            </a:r>
            <a:r>
              <a:rPr b="1" dirty="0"/>
              <a:t>more explainable</a:t>
            </a:r>
            <a:r>
              <a:rPr dirty="0"/>
              <a:t> models, </a:t>
            </a:r>
            <a:br>
              <a:rPr dirty="0"/>
            </a:br>
            <a:r>
              <a:rPr dirty="0"/>
              <a:t>while maintaining a high level of learning performance (prediction accuracy)</a:t>
            </a:r>
            <a:r>
              <a:rPr lang="en-US" dirty="0"/>
              <a:t>;</a:t>
            </a:r>
            <a:endParaRPr dirty="0"/>
          </a:p>
          <a:p>
            <a:pPr marL="611187" indent="-611187" defTabSz="457200">
              <a:spcBef>
                <a:spcPts val="0"/>
              </a:spcBef>
              <a:tabLst>
                <a:tab pos="139700" algn="l"/>
                <a:tab pos="457200" algn="l"/>
              </a:tabLst>
              <a:defRPr sz="4400">
                <a:solidFill>
                  <a:srgbClr val="444444"/>
                </a:solidFill>
                <a:latin typeface="Helvetica"/>
                <a:ea typeface="Helvetica"/>
                <a:cs typeface="Helvetica"/>
                <a:sym typeface="Helvetica"/>
              </a:defRPr>
            </a:pPr>
            <a:endParaRPr dirty="0"/>
          </a:p>
          <a:p>
            <a:pPr marL="611187" indent="-611187" defTabSz="457200">
              <a:spcBef>
                <a:spcPts val="0"/>
              </a:spcBef>
              <a:tabLst>
                <a:tab pos="139700" algn="l"/>
                <a:tab pos="457200" algn="l"/>
              </a:tabLst>
              <a:defRPr sz="4400">
                <a:solidFill>
                  <a:srgbClr val="444444"/>
                </a:solidFill>
                <a:latin typeface="Helvetica"/>
                <a:ea typeface="Helvetica"/>
                <a:cs typeface="Helvetica"/>
                <a:sym typeface="Helvetica"/>
              </a:defRPr>
            </a:pPr>
            <a:r>
              <a:rPr dirty="0"/>
              <a:t>Enable human users to </a:t>
            </a:r>
            <a:r>
              <a:rPr b="1" dirty="0"/>
              <a:t>understand</a:t>
            </a:r>
            <a:r>
              <a:rPr dirty="0"/>
              <a:t>, </a:t>
            </a:r>
            <a:r>
              <a:rPr b="1" dirty="0"/>
              <a:t>appropriately trust</a:t>
            </a:r>
            <a:r>
              <a:rPr dirty="0"/>
              <a:t>, and </a:t>
            </a:r>
            <a:r>
              <a:rPr b="1" dirty="0"/>
              <a:t>effectively manage</a:t>
            </a:r>
            <a:r>
              <a:rPr dirty="0"/>
              <a:t> the emerging generation of artificially intelligent partners.</a:t>
            </a:r>
          </a:p>
        </p:txBody>
      </p:sp>
      <p:sp>
        <p:nvSpPr>
          <p:cNvPr id="4" name="Shape 281"/>
          <p:cNvSpPr/>
          <p:nvPr/>
        </p:nvSpPr>
        <p:spPr>
          <a:xfrm>
            <a:off x="10965027" y="9129370"/>
            <a:ext cx="115854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DARPA</a:t>
            </a: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 name="pasted-image.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338280" y="1085202"/>
            <a:ext cx="12328240" cy="3587893"/>
          </a:xfrm>
          <a:prstGeom prst="rect">
            <a:avLst/>
          </a:prstGeom>
          <a:ln w="12700">
            <a:miter lim="400000"/>
          </a:ln>
        </p:spPr>
      </p:pic>
      <p:sp>
        <p:nvSpPr>
          <p:cNvPr id="281" name="Shape 281"/>
          <p:cNvSpPr/>
          <p:nvPr/>
        </p:nvSpPr>
        <p:spPr>
          <a:xfrm>
            <a:off x="10965027" y="9129370"/>
            <a:ext cx="115854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DARPA</a:t>
            </a:r>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 name="pasted-image.png"/>
          <p:cNvPicPr>
            <a:picLocks noChangeAspect="1"/>
          </p:cNvPicPr>
          <p:nvPr/>
        </p:nvPicPr>
        <p:blipFill>
          <a:blip r:embed="rId2">
            <a:extLst/>
          </a:blip>
          <a:stretch>
            <a:fillRect/>
          </a:stretch>
        </p:blipFill>
        <p:spPr>
          <a:xfrm>
            <a:off x="338280" y="1085202"/>
            <a:ext cx="12328240" cy="7405396"/>
          </a:xfrm>
          <a:prstGeom prst="rect">
            <a:avLst/>
          </a:prstGeom>
          <a:ln w="12700">
            <a:miter lim="400000"/>
          </a:ln>
        </p:spPr>
      </p:pic>
      <p:sp>
        <p:nvSpPr>
          <p:cNvPr id="284" name="Shape 284"/>
          <p:cNvSpPr/>
          <p:nvPr/>
        </p:nvSpPr>
        <p:spPr>
          <a:xfrm>
            <a:off x="10965027" y="9129370"/>
            <a:ext cx="115854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DARPA</a:t>
            </a:r>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p:nvPr/>
        </p:nvSpPr>
        <p:spPr>
          <a:xfrm>
            <a:off x="10965027" y="9129370"/>
            <a:ext cx="115854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DARPA</a:t>
            </a:r>
          </a:p>
        </p:txBody>
      </p:sp>
      <p:pic>
        <p:nvPicPr>
          <p:cNvPr id="4" name="Picture 3"/>
          <p:cNvPicPr>
            <a:picLocks noChangeAspect="1"/>
          </p:cNvPicPr>
          <p:nvPr/>
        </p:nvPicPr>
        <p:blipFill>
          <a:blip r:embed="rId2"/>
          <a:stretch>
            <a:fillRect/>
          </a:stretch>
        </p:blipFill>
        <p:spPr>
          <a:xfrm>
            <a:off x="63500" y="1066800"/>
            <a:ext cx="12862314" cy="6739128"/>
          </a:xfrm>
          <a:prstGeom prst="rect">
            <a:avLst/>
          </a:prstGeom>
        </p:spPr>
      </p:pic>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9" name="pasted-image.png"/>
          <p:cNvPicPr>
            <a:picLocks noChangeAspect="1"/>
          </p:cNvPicPr>
          <p:nvPr/>
        </p:nvPicPr>
        <p:blipFill>
          <a:blip r:embed="rId2">
            <a:extLst/>
          </a:blip>
          <a:stretch>
            <a:fillRect/>
          </a:stretch>
        </p:blipFill>
        <p:spPr>
          <a:xfrm>
            <a:off x="0" y="450703"/>
            <a:ext cx="13004800" cy="8217194"/>
          </a:xfrm>
          <a:prstGeom prst="rect">
            <a:avLst/>
          </a:prstGeom>
          <a:ln w="12700">
            <a:miter lim="400000"/>
          </a:ln>
        </p:spPr>
      </p:pic>
      <p:sp>
        <p:nvSpPr>
          <p:cNvPr id="290" name="Shape 290"/>
          <p:cNvSpPr/>
          <p:nvPr/>
        </p:nvSpPr>
        <p:spPr>
          <a:xfrm>
            <a:off x="10965027" y="9129370"/>
            <a:ext cx="115854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DARPA</a:t>
            </a:r>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pasted-image.png"/>
          <p:cNvPicPr>
            <a:picLocks noChangeAspect="1"/>
          </p:cNvPicPr>
          <p:nvPr/>
        </p:nvPicPr>
        <p:blipFill>
          <a:blip r:embed="rId2">
            <a:extLst/>
          </a:blip>
          <a:stretch>
            <a:fillRect/>
          </a:stretch>
        </p:blipFill>
        <p:spPr>
          <a:xfrm>
            <a:off x="0" y="1352403"/>
            <a:ext cx="13004800" cy="8217194"/>
          </a:xfrm>
          <a:prstGeom prst="rect">
            <a:avLst/>
          </a:prstGeom>
          <a:ln w="12700">
            <a:miter lim="400000"/>
          </a:ln>
        </p:spPr>
      </p:pic>
      <p:pic>
        <p:nvPicPr>
          <p:cNvPr id="293" name="pasted-image.png"/>
          <p:cNvPicPr>
            <a:picLocks noChangeAspect="1"/>
          </p:cNvPicPr>
          <p:nvPr/>
        </p:nvPicPr>
        <p:blipFill>
          <a:blip r:embed="rId3">
            <a:extLst/>
          </a:blip>
          <a:stretch>
            <a:fillRect/>
          </a:stretch>
        </p:blipFill>
        <p:spPr>
          <a:xfrm>
            <a:off x="0" y="386713"/>
            <a:ext cx="13004800" cy="8446774"/>
          </a:xfrm>
          <a:prstGeom prst="rect">
            <a:avLst/>
          </a:prstGeom>
          <a:ln w="12700">
            <a:miter lim="400000"/>
          </a:ln>
        </p:spPr>
      </p:pic>
      <p:sp>
        <p:nvSpPr>
          <p:cNvPr id="294" name="Shape 294"/>
          <p:cNvSpPr/>
          <p:nvPr/>
        </p:nvSpPr>
        <p:spPr>
          <a:xfrm>
            <a:off x="10965027" y="9129370"/>
            <a:ext cx="115854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DARPA</a:t>
            </a:r>
          </a:p>
        </p:txBody>
      </p:sp>
      <p:pic>
        <p:nvPicPr>
          <p:cNvPr id="295" name="pasted-image.png"/>
          <p:cNvPicPr>
            <a:picLocks noChangeAspect="1"/>
          </p:cNvPicPr>
          <p:nvPr/>
        </p:nvPicPr>
        <p:blipFill>
          <a:blip r:embed="rId4">
            <a:extLst/>
          </a:blip>
          <a:stretch>
            <a:fillRect/>
          </a:stretch>
        </p:blipFill>
        <p:spPr>
          <a:xfrm>
            <a:off x="4949506" y="5273811"/>
            <a:ext cx="7683004" cy="3390209"/>
          </a:xfrm>
          <a:prstGeom prst="rect">
            <a:avLst/>
          </a:prstGeom>
          <a:ln w="12700">
            <a:miter lim="400000"/>
          </a:ln>
        </p:spPr>
      </p:pic>
      <p:sp>
        <p:nvSpPr>
          <p:cNvPr id="296" name="Shape 296"/>
          <p:cNvSpPr/>
          <p:nvPr/>
        </p:nvSpPr>
        <p:spPr>
          <a:xfrm>
            <a:off x="10334785" y="8582947"/>
            <a:ext cx="223144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Xu et al. (2016)</a:t>
            </a:r>
          </a:p>
        </p:txBody>
      </p:sp>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8" name="pasted-image.png"/>
          <p:cNvPicPr>
            <a:picLocks noChangeAspect="1"/>
          </p:cNvPicPr>
          <p:nvPr/>
        </p:nvPicPr>
        <p:blipFill>
          <a:blip r:embed="rId2">
            <a:extLst/>
          </a:blip>
          <a:stretch>
            <a:fillRect/>
          </a:stretch>
        </p:blipFill>
        <p:spPr>
          <a:xfrm>
            <a:off x="0" y="1352403"/>
            <a:ext cx="13004800" cy="8217194"/>
          </a:xfrm>
          <a:prstGeom prst="rect">
            <a:avLst/>
          </a:prstGeom>
          <a:ln w="12700">
            <a:miter lim="400000"/>
          </a:ln>
        </p:spPr>
      </p:pic>
      <p:pic>
        <p:nvPicPr>
          <p:cNvPr id="299" name="pasted-image.png"/>
          <p:cNvPicPr>
            <a:picLocks noChangeAspect="1"/>
          </p:cNvPicPr>
          <p:nvPr/>
        </p:nvPicPr>
        <p:blipFill>
          <a:blip r:embed="rId3">
            <a:extLst/>
          </a:blip>
          <a:stretch>
            <a:fillRect/>
          </a:stretch>
        </p:blipFill>
        <p:spPr>
          <a:xfrm>
            <a:off x="63474" y="375264"/>
            <a:ext cx="12877852" cy="8412146"/>
          </a:xfrm>
          <a:prstGeom prst="rect">
            <a:avLst/>
          </a:prstGeom>
          <a:ln w="12700">
            <a:miter lim="400000"/>
          </a:ln>
        </p:spPr>
      </p:pic>
      <p:sp>
        <p:nvSpPr>
          <p:cNvPr id="300" name="Shape 300"/>
          <p:cNvSpPr/>
          <p:nvPr/>
        </p:nvSpPr>
        <p:spPr>
          <a:xfrm>
            <a:off x="10965027" y="9129370"/>
            <a:ext cx="115854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DARPA</a:t>
            </a:r>
          </a:p>
        </p:txBody>
      </p: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pasted-image.png"/>
          <p:cNvPicPr>
            <a:picLocks noChangeAspect="1"/>
          </p:cNvPicPr>
          <p:nvPr/>
        </p:nvPicPr>
        <p:blipFill>
          <a:blip r:embed="rId2">
            <a:extLst/>
          </a:blip>
          <a:stretch>
            <a:fillRect/>
          </a:stretch>
        </p:blipFill>
        <p:spPr>
          <a:xfrm>
            <a:off x="0" y="1352403"/>
            <a:ext cx="13004800" cy="8217194"/>
          </a:xfrm>
          <a:prstGeom prst="rect">
            <a:avLst/>
          </a:prstGeom>
          <a:ln w="12700">
            <a:miter lim="400000"/>
          </a:ln>
        </p:spPr>
      </p:pic>
      <p:pic>
        <p:nvPicPr>
          <p:cNvPr id="303" name="pasted-image.png"/>
          <p:cNvPicPr>
            <a:picLocks noChangeAspect="1"/>
          </p:cNvPicPr>
          <p:nvPr/>
        </p:nvPicPr>
        <p:blipFill>
          <a:blip r:embed="rId3">
            <a:extLst/>
          </a:blip>
          <a:stretch>
            <a:fillRect/>
          </a:stretch>
        </p:blipFill>
        <p:spPr>
          <a:xfrm>
            <a:off x="0" y="385385"/>
            <a:ext cx="12913796" cy="8465970"/>
          </a:xfrm>
          <a:prstGeom prst="rect">
            <a:avLst/>
          </a:prstGeom>
          <a:ln w="12700">
            <a:miter lim="400000"/>
          </a:ln>
        </p:spPr>
      </p:pic>
      <p:sp>
        <p:nvSpPr>
          <p:cNvPr id="304" name="Shape 304"/>
          <p:cNvSpPr/>
          <p:nvPr/>
        </p:nvSpPr>
        <p:spPr>
          <a:xfrm>
            <a:off x="10965027" y="9129370"/>
            <a:ext cx="115854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DARPA</a:t>
            </a:r>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p:nvPr/>
        </p:nvSpPr>
        <p:spPr>
          <a:xfrm>
            <a:off x="10965027" y="9129370"/>
            <a:ext cx="115854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DARPA</a:t>
            </a:r>
          </a:p>
        </p:txBody>
      </p:sp>
      <p:pic>
        <p:nvPicPr>
          <p:cNvPr id="35" name="Picture 34"/>
          <p:cNvPicPr>
            <a:picLocks noChangeAspect="1"/>
          </p:cNvPicPr>
          <p:nvPr/>
        </p:nvPicPr>
        <p:blipFill>
          <a:blip r:embed="rId2"/>
          <a:stretch>
            <a:fillRect/>
          </a:stretch>
        </p:blipFill>
        <p:spPr>
          <a:xfrm>
            <a:off x="63500" y="1066800"/>
            <a:ext cx="12862314" cy="6739128"/>
          </a:xfrm>
          <a:prstGeom prst="rect">
            <a:avLst/>
          </a:prstGeom>
        </p:spPr>
      </p:pic>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6191DA16-E8ED-4439-AE01-59C8AD3C4CD4-L0-001.jpeg"/>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2676506" y="316237"/>
            <a:ext cx="7919756" cy="7864743"/>
          </a:xfrm>
          <a:prstGeom prst="rect">
            <a:avLst/>
          </a:prstGeom>
          <a:ln w="12700">
            <a:miter lim="400000"/>
          </a:ln>
        </p:spPr>
      </p:pic>
      <p:sp>
        <p:nvSpPr>
          <p:cNvPr id="136" name="Shape 136"/>
          <p:cNvSpPr/>
          <p:nvPr/>
        </p:nvSpPr>
        <p:spPr>
          <a:xfrm>
            <a:off x="8428494" y="9129500"/>
            <a:ext cx="4409862"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lang="en-US" dirty="0"/>
              <a:t>Andrew Ng; </a:t>
            </a:r>
            <a:r>
              <a:rPr dirty="0"/>
              <a:t>@</a:t>
            </a:r>
            <a:r>
              <a:rPr dirty="0" err="1" smtClean="0"/>
              <a:t>TessFerrandez</a:t>
            </a:r>
            <a:endParaRPr dirty="0"/>
          </a:p>
        </p:txBody>
      </p:sp>
      <p:sp>
        <p:nvSpPr>
          <p:cNvPr id="137" name="Shape 137"/>
          <p:cNvSpPr/>
          <p:nvPr/>
        </p:nvSpPr>
        <p:spPr>
          <a:xfrm>
            <a:off x="2759302" y="8230304"/>
            <a:ext cx="7754050" cy="572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r>
              <a:t>Large Neural Networks = Deep Learning!</a:t>
            </a:r>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pasted-image.pdf"/>
          <p:cNvPicPr>
            <a:picLocks noChangeAspect="1"/>
          </p:cNvPicPr>
          <p:nvPr/>
        </p:nvPicPr>
        <p:blipFill>
          <a:blip r:embed="rId2">
            <a:extLst/>
          </a:blip>
          <a:stretch>
            <a:fillRect/>
          </a:stretch>
        </p:blipFill>
        <p:spPr>
          <a:xfrm>
            <a:off x="2110316" y="378261"/>
            <a:ext cx="8784168" cy="8509001"/>
          </a:xfrm>
          <a:prstGeom prst="rect">
            <a:avLst/>
          </a:prstGeom>
          <a:ln w="12700">
            <a:miter lim="400000"/>
          </a:ln>
        </p:spPr>
      </p:pic>
      <p:sp>
        <p:nvSpPr>
          <p:cNvPr id="310" name="Shape 310"/>
          <p:cNvSpPr/>
          <p:nvPr/>
        </p:nvSpPr>
        <p:spPr>
          <a:xfrm>
            <a:off x="10965027" y="9129370"/>
            <a:ext cx="115854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DARPA</a:t>
            </a:r>
          </a:p>
        </p:txBody>
      </p:sp>
      <p:sp>
        <p:nvSpPr>
          <p:cNvPr id="311" name="Shape 311"/>
          <p:cNvSpPr/>
          <p:nvPr/>
        </p:nvSpPr>
        <p:spPr>
          <a:xfrm>
            <a:off x="5230524" y="9129370"/>
            <a:ext cx="315102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“Human in the Loop”</a:t>
            </a: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3" name="pasted-image.png"/>
          <p:cNvPicPr>
            <a:picLocks noChangeAspect="1"/>
          </p:cNvPicPr>
          <p:nvPr/>
        </p:nvPicPr>
        <p:blipFill>
          <a:blip r:embed="rId2">
            <a:extLst/>
          </a:blip>
          <a:stretch>
            <a:fillRect/>
          </a:stretch>
        </p:blipFill>
        <p:spPr>
          <a:xfrm>
            <a:off x="1138900" y="1339925"/>
            <a:ext cx="10727000" cy="7073750"/>
          </a:xfrm>
          <a:prstGeom prst="rect">
            <a:avLst/>
          </a:prstGeom>
          <a:ln w="12700">
            <a:miter lim="400000"/>
          </a:ln>
        </p:spPr>
      </p:pic>
      <p:sp>
        <p:nvSpPr>
          <p:cNvPr id="314" name="Shape 314"/>
          <p:cNvSpPr/>
          <p:nvPr/>
        </p:nvSpPr>
        <p:spPr>
          <a:xfrm>
            <a:off x="10400537" y="9129370"/>
            <a:ext cx="228752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Liu et al. (2017)</a:t>
            </a: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Shape 316"/>
          <p:cNvSpPr>
            <a:spLocks noGrp="1"/>
          </p:cNvSpPr>
          <p:nvPr>
            <p:ph type="title"/>
          </p:nvPr>
        </p:nvSpPr>
        <p:spPr>
          <a:prstGeom prst="rect">
            <a:avLst/>
          </a:prstGeom>
        </p:spPr>
        <p:txBody>
          <a:bodyPr>
            <a:normAutofit fontScale="90000"/>
          </a:bodyPr>
          <a:lstStyle>
            <a:lvl1pPr defTabSz="566674">
              <a:defRPr sz="7760"/>
            </a:lvl1pPr>
          </a:lstStyle>
          <a:p>
            <a:r>
              <a:t>Interactive Text Analysis</a:t>
            </a:r>
          </a:p>
        </p:txBody>
      </p:sp>
      <p:sp>
        <p:nvSpPr>
          <p:cNvPr id="318" name="Shape 318"/>
          <p:cNvSpPr/>
          <p:nvPr/>
        </p:nvSpPr>
        <p:spPr>
          <a:xfrm>
            <a:off x="7872459" y="9129370"/>
            <a:ext cx="4919616"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lang="en-US" dirty="0"/>
              <a:t>Choo </a:t>
            </a:r>
            <a:r>
              <a:rPr lang="en-US"/>
              <a:t>et al (2013); </a:t>
            </a:r>
            <a:r>
              <a:t>Liu </a:t>
            </a:r>
            <a:r>
              <a:rPr dirty="0"/>
              <a:t>et al. (2017)</a:t>
            </a:r>
          </a:p>
        </p:txBody>
      </p:sp>
      <p:pic>
        <p:nvPicPr>
          <p:cNvPr id="2" name="Picture 1"/>
          <p:cNvPicPr>
            <a:picLocks noChangeAspect="1"/>
          </p:cNvPicPr>
          <p:nvPr/>
        </p:nvPicPr>
        <p:blipFill>
          <a:blip r:embed="rId2"/>
          <a:stretch>
            <a:fillRect/>
          </a:stretch>
        </p:blipFill>
        <p:spPr>
          <a:xfrm>
            <a:off x="384175" y="1839570"/>
            <a:ext cx="12407900" cy="7289800"/>
          </a:xfrm>
          <a:prstGeom prst="rect">
            <a:avLst/>
          </a:prstGeom>
        </p:spPr>
      </p:pic>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p:nvPr/>
        </p:nvSpPr>
        <p:spPr>
          <a:xfrm>
            <a:off x="10965027" y="9129370"/>
            <a:ext cx="115854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DARPA</a:t>
            </a:r>
          </a:p>
        </p:txBody>
      </p:sp>
      <p:pic>
        <p:nvPicPr>
          <p:cNvPr id="4" name="Picture 3"/>
          <p:cNvPicPr>
            <a:picLocks noChangeAspect="1"/>
          </p:cNvPicPr>
          <p:nvPr/>
        </p:nvPicPr>
        <p:blipFill>
          <a:blip r:embed="rId2"/>
          <a:stretch>
            <a:fillRect/>
          </a:stretch>
        </p:blipFill>
        <p:spPr>
          <a:xfrm>
            <a:off x="63500" y="1066799"/>
            <a:ext cx="12860022" cy="6737927"/>
          </a:xfrm>
          <a:prstGeom prst="rect">
            <a:avLst/>
          </a:prstGeom>
        </p:spPr>
      </p:pic>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p:nvPr/>
        </p:nvSpPr>
        <p:spPr>
          <a:xfrm>
            <a:off x="10965065" y="9112899"/>
            <a:ext cx="1181414"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lang="en-US" dirty="0"/>
              <a:t>DARPA</a:t>
            </a:r>
            <a:endParaRPr dirty="0"/>
          </a:p>
        </p:txBody>
      </p:sp>
      <p:pic>
        <p:nvPicPr>
          <p:cNvPr id="3" name="Picture 2"/>
          <p:cNvPicPr>
            <a:picLocks noChangeAspect="1"/>
          </p:cNvPicPr>
          <p:nvPr/>
        </p:nvPicPr>
        <p:blipFill>
          <a:blip r:embed="rId2"/>
          <a:stretch>
            <a:fillRect/>
          </a:stretch>
        </p:blipFill>
        <p:spPr>
          <a:xfrm>
            <a:off x="431217" y="677141"/>
            <a:ext cx="12432146" cy="8205974"/>
          </a:xfrm>
          <a:prstGeom prst="rect">
            <a:avLst/>
          </a:prstGeom>
        </p:spPr>
      </p:pic>
    </p:spTree>
    <p:extLst>
      <p:ext uri="{BB962C8B-B14F-4D97-AF65-F5344CB8AC3E}">
        <p14:creationId xmlns:p14="http://schemas.microsoft.com/office/powerpoint/2010/main" val="277169274"/>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p:cNvSpPr>
          <p:nvPr>
            <p:ph type="title"/>
          </p:nvPr>
        </p:nvSpPr>
        <p:spPr>
          <a:prstGeom prst="rect">
            <a:avLst/>
          </a:prstGeom>
        </p:spPr>
        <p:txBody>
          <a:bodyPr/>
          <a:lstStyle/>
          <a:p>
            <a:r>
              <a:t>Twitter Event Detection</a:t>
            </a:r>
          </a:p>
        </p:txBody>
      </p:sp>
      <p:sp>
        <p:nvSpPr>
          <p:cNvPr id="330" name="Shape 330"/>
          <p:cNvSpPr/>
          <p:nvPr/>
        </p:nvSpPr>
        <p:spPr>
          <a:xfrm>
            <a:off x="10248178" y="9118331"/>
            <a:ext cx="2615185"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Cho et al. (2017a)</a:t>
            </a:r>
          </a:p>
        </p:txBody>
      </p:sp>
      <p:pic>
        <p:nvPicPr>
          <p:cNvPr id="5" name="crystalball.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58240" y="2140584"/>
            <a:ext cx="11348720" cy="6383655"/>
          </a:xfrm>
          <a:prstGeom prst="rect">
            <a:avLst/>
          </a:prstGeom>
        </p:spPr>
      </p:pic>
    </p:spTree>
  </p:cSld>
  <p:clrMapOvr>
    <a:masterClrMapping/>
  </p:clrMapOvr>
  <p:transition spd="slow"/>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9" name="Shape 329"/>
          <p:cNvSpPr>
            <a:spLocks noGrp="1"/>
          </p:cNvSpPr>
          <p:nvPr>
            <p:ph type="title"/>
          </p:nvPr>
        </p:nvSpPr>
        <p:spPr>
          <a:xfrm>
            <a:off x="952500" y="254000"/>
            <a:ext cx="11099800" cy="1468922"/>
          </a:xfrm>
          <a:prstGeom prst="rect">
            <a:avLst/>
          </a:prstGeom>
        </p:spPr>
        <p:txBody>
          <a:bodyPr>
            <a:normAutofit/>
          </a:bodyPr>
          <a:lstStyle/>
          <a:p>
            <a:r>
              <a:rPr lang="en-US" dirty="0"/>
              <a:t>Event Detection</a:t>
            </a:r>
            <a:endParaRPr dirty="0"/>
          </a:p>
        </p:txBody>
      </p:sp>
      <p:sp>
        <p:nvSpPr>
          <p:cNvPr id="330" name="Shape 330"/>
          <p:cNvSpPr/>
          <p:nvPr/>
        </p:nvSpPr>
        <p:spPr>
          <a:xfrm>
            <a:off x="10248178" y="9118331"/>
            <a:ext cx="2615185"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dirty="0"/>
              <a:t>Cho et al. (2017a)</a:t>
            </a:r>
          </a:p>
        </p:txBody>
      </p:sp>
      <p:pic>
        <p:nvPicPr>
          <p:cNvPr id="3" name="Picture 2">
            <a:extLst>
              <a:ext uri="{FF2B5EF4-FFF2-40B4-BE49-F238E27FC236}">
                <a16:creationId xmlns:a16="http://schemas.microsoft.com/office/drawing/2014/main" xmlns="" id="{7E3D316A-AF34-416C-9C22-0E2FC298991A}"/>
              </a:ext>
            </a:extLst>
          </p:cNvPr>
          <p:cNvPicPr>
            <a:picLocks noChangeAspect="1"/>
          </p:cNvPicPr>
          <p:nvPr/>
        </p:nvPicPr>
        <p:blipFill>
          <a:blip r:embed="rId3"/>
          <a:stretch>
            <a:fillRect/>
          </a:stretch>
        </p:blipFill>
        <p:spPr>
          <a:xfrm>
            <a:off x="6572628" y="3164153"/>
            <a:ext cx="6260255" cy="3676849"/>
          </a:xfrm>
          <a:prstGeom prst="rect">
            <a:avLst/>
          </a:prstGeom>
        </p:spPr>
      </p:pic>
      <p:pic>
        <p:nvPicPr>
          <p:cNvPr id="6" name="Picture 5">
            <a:extLst>
              <a:ext uri="{FF2B5EF4-FFF2-40B4-BE49-F238E27FC236}">
                <a16:creationId xmlns:a16="http://schemas.microsoft.com/office/drawing/2014/main" xmlns="" id="{86576B14-34E4-42F6-BC8A-210F2B6B3B4F}"/>
              </a:ext>
            </a:extLst>
          </p:cNvPr>
          <p:cNvPicPr>
            <a:picLocks noChangeAspect="1"/>
          </p:cNvPicPr>
          <p:nvPr/>
        </p:nvPicPr>
        <p:blipFill rotWithShape="1">
          <a:blip r:embed="rId4"/>
          <a:srcRect t="30756"/>
          <a:stretch/>
        </p:blipFill>
        <p:spPr>
          <a:xfrm>
            <a:off x="627391" y="4177365"/>
            <a:ext cx="5945237" cy="4825464"/>
          </a:xfrm>
          <a:prstGeom prst="rect">
            <a:avLst/>
          </a:prstGeom>
        </p:spPr>
      </p:pic>
      <p:pic>
        <p:nvPicPr>
          <p:cNvPr id="10" name="Picture 9">
            <a:extLst>
              <a:ext uri="{FF2B5EF4-FFF2-40B4-BE49-F238E27FC236}">
                <a16:creationId xmlns:a16="http://schemas.microsoft.com/office/drawing/2014/main" xmlns="" id="{71E6999C-DEDF-4ABA-B1BD-D6C42A1A7FE0}"/>
              </a:ext>
            </a:extLst>
          </p:cNvPr>
          <p:cNvPicPr>
            <a:picLocks noChangeAspect="1"/>
          </p:cNvPicPr>
          <p:nvPr/>
        </p:nvPicPr>
        <p:blipFill rotWithShape="1">
          <a:blip r:embed="rId4"/>
          <a:srcRect t="921" b="69498"/>
          <a:stretch/>
        </p:blipFill>
        <p:spPr>
          <a:xfrm>
            <a:off x="627391" y="1921692"/>
            <a:ext cx="5945237" cy="2061410"/>
          </a:xfrm>
          <a:prstGeom prst="rect">
            <a:avLst/>
          </a:prstGeom>
        </p:spPr>
      </p:pic>
    </p:spTree>
    <p:extLst>
      <p:ext uri="{BB962C8B-B14F-4D97-AF65-F5344CB8AC3E}">
        <p14:creationId xmlns:p14="http://schemas.microsoft.com/office/powerpoint/2010/main" val="18705084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9" name="Shape 329"/>
          <p:cNvSpPr>
            <a:spLocks noGrp="1"/>
          </p:cNvSpPr>
          <p:nvPr>
            <p:ph type="title"/>
          </p:nvPr>
        </p:nvSpPr>
        <p:spPr>
          <a:prstGeom prst="rect">
            <a:avLst/>
          </a:prstGeom>
        </p:spPr>
        <p:txBody>
          <a:bodyPr>
            <a:normAutofit/>
          </a:bodyPr>
          <a:lstStyle/>
          <a:p>
            <a:r>
              <a:rPr lang="en-US" dirty="0"/>
              <a:t>Women’s March</a:t>
            </a:r>
            <a:endParaRPr dirty="0"/>
          </a:p>
        </p:txBody>
      </p:sp>
      <p:sp>
        <p:nvSpPr>
          <p:cNvPr id="330" name="Shape 330"/>
          <p:cNvSpPr/>
          <p:nvPr/>
        </p:nvSpPr>
        <p:spPr>
          <a:xfrm>
            <a:off x="10248178" y="9118331"/>
            <a:ext cx="2615185"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dirty="0"/>
              <a:t>Cho et al. (2017a)</a:t>
            </a:r>
          </a:p>
        </p:txBody>
      </p:sp>
      <p:pic>
        <p:nvPicPr>
          <p:cNvPr id="4" name="Picture 3">
            <a:extLst>
              <a:ext uri="{FF2B5EF4-FFF2-40B4-BE49-F238E27FC236}">
                <a16:creationId xmlns:a16="http://schemas.microsoft.com/office/drawing/2014/main" xmlns="" id="{C7481644-AE05-404E-BC37-1C949DA76A9C}"/>
              </a:ext>
            </a:extLst>
          </p:cNvPr>
          <p:cNvPicPr>
            <a:picLocks noChangeAspect="1"/>
          </p:cNvPicPr>
          <p:nvPr/>
        </p:nvPicPr>
        <p:blipFill>
          <a:blip r:embed="rId2"/>
          <a:stretch>
            <a:fillRect/>
          </a:stretch>
        </p:blipFill>
        <p:spPr>
          <a:xfrm>
            <a:off x="790859" y="1915427"/>
            <a:ext cx="12072504" cy="7034465"/>
          </a:xfrm>
          <a:prstGeom prst="rect">
            <a:avLst/>
          </a:prstGeom>
        </p:spPr>
      </p:pic>
    </p:spTree>
    <p:extLst>
      <p:ext uri="{BB962C8B-B14F-4D97-AF65-F5344CB8AC3E}">
        <p14:creationId xmlns:p14="http://schemas.microsoft.com/office/powerpoint/2010/main" val="2278459799"/>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p:cNvSpPr>
          <p:nvPr>
            <p:ph type="title"/>
          </p:nvPr>
        </p:nvSpPr>
        <p:spPr>
          <a:xfrm>
            <a:off x="274320" y="375920"/>
            <a:ext cx="12517120" cy="2159000"/>
          </a:xfrm>
          <a:prstGeom prst="rect">
            <a:avLst/>
          </a:prstGeom>
        </p:spPr>
        <p:txBody>
          <a:bodyPr>
            <a:normAutofit/>
          </a:bodyPr>
          <a:lstStyle/>
          <a:p>
            <a:pPr defTabSz="484886">
              <a:defRPr sz="6640"/>
            </a:pPr>
            <a:r>
              <a:rPr lang="en-US" sz="6000" dirty="0"/>
              <a:t>Analyzing User Interaction Logs </a:t>
            </a:r>
            <a:endParaRPr sz="6000" dirty="0"/>
          </a:p>
        </p:txBody>
      </p:sp>
      <p:sp>
        <p:nvSpPr>
          <p:cNvPr id="333" name="Shape 333"/>
          <p:cNvSpPr/>
          <p:nvPr/>
        </p:nvSpPr>
        <p:spPr>
          <a:xfrm>
            <a:off x="10242539" y="9118331"/>
            <a:ext cx="2626463"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Cho et al. (2017b)</a:t>
            </a:r>
          </a:p>
        </p:txBody>
      </p:sp>
      <p:pic>
        <p:nvPicPr>
          <p:cNvPr id="9" name="Picture 3"/>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6126480" y="3596640"/>
            <a:ext cx="6665977" cy="4033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61950" y="3134361"/>
            <a:ext cx="5604383" cy="5217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p:cNvSpPr>
          <p:nvPr>
            <p:ph type="title"/>
          </p:nvPr>
        </p:nvSpPr>
        <p:spPr>
          <a:xfrm>
            <a:off x="548640" y="375920"/>
            <a:ext cx="12029440" cy="1463040"/>
          </a:xfrm>
          <a:prstGeom prst="rect">
            <a:avLst/>
          </a:prstGeom>
        </p:spPr>
        <p:txBody>
          <a:bodyPr>
            <a:normAutofit/>
          </a:bodyPr>
          <a:lstStyle/>
          <a:p>
            <a:pPr defTabSz="484886">
              <a:defRPr sz="6640"/>
            </a:pPr>
            <a:r>
              <a:rPr sz="5400" dirty="0"/>
              <a:t>Anchoring </a:t>
            </a:r>
            <a:r>
              <a:rPr sz="5400"/>
              <a:t>Bias in </a:t>
            </a:r>
            <a:r>
              <a:rPr sz="5400" dirty="0"/>
              <a:t>Visual Analytics</a:t>
            </a:r>
          </a:p>
        </p:txBody>
      </p:sp>
      <p:sp>
        <p:nvSpPr>
          <p:cNvPr id="333" name="Shape 333"/>
          <p:cNvSpPr/>
          <p:nvPr/>
        </p:nvSpPr>
        <p:spPr>
          <a:xfrm>
            <a:off x="10242539" y="9118331"/>
            <a:ext cx="2626463"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Cho et al. </a:t>
            </a:r>
            <a:r>
              <a:rPr dirty="0"/>
              <a:t>(2017b)</a:t>
            </a:r>
          </a:p>
        </p:txBody>
      </p:sp>
      <p:pic>
        <p:nvPicPr>
          <p:cNvPr id="4" name="Picture 2"/>
          <p:cNvPicPr>
            <a:picLocks noChangeAspect="1"/>
          </p:cNvPicPr>
          <p:nvPr/>
        </p:nvPicPr>
        <p:blipFill>
          <a:blip r:embed="rId2" cstate="hqprint">
            <a:extLst>
              <a:ext uri="{28A0092B-C50C-407E-A947-70E740481C1C}">
                <a14:useLocalDpi xmlns:a14="http://schemas.microsoft.com/office/drawing/2010/main"/>
              </a:ext>
            </a:extLst>
          </a:blip>
          <a:srcRect b="2428"/>
          <a:stretch>
            <a:fillRect/>
          </a:stretch>
        </p:blipFill>
        <p:spPr bwMode="auto">
          <a:xfrm>
            <a:off x="353060" y="2571298"/>
            <a:ext cx="12420600" cy="541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53060" y="8040284"/>
            <a:ext cx="61595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Users Anchored to </a:t>
            </a:r>
            <a:r>
              <a:rPr kumimoji="0" lang="en-US" sz="2400" b="1" i="0" u="none" strike="noStrike" cap="none" spc="0" normalizeH="0" baseline="0">
                <a:ln>
                  <a:noFill/>
                </a:ln>
                <a:solidFill>
                  <a:srgbClr val="000000"/>
                </a:solidFill>
                <a:effectLst/>
                <a:uFillTx/>
                <a:latin typeface="Helvetica Neue"/>
                <a:ea typeface="Helvetica Neue"/>
                <a:cs typeface="Helvetica Neue"/>
                <a:sym typeface="Helvetica Neue"/>
              </a:rPr>
              <a:t>the Spatial (Map) </a:t>
            </a:r>
            <a:r>
              <a:rPr kumimoji="0" lang="en-US" sz="2400" b="1" i="0" u="none" strike="noStrike" cap="none" spc="0" normalizeH="0" dirty="0">
                <a:ln>
                  <a:noFill/>
                </a:ln>
                <a:solidFill>
                  <a:srgbClr val="000000"/>
                </a:solidFill>
                <a:effectLst/>
                <a:uFillTx/>
                <a:latin typeface="Helvetica Neue"/>
                <a:ea typeface="Helvetica Neue"/>
                <a:cs typeface="Helvetica Neue"/>
                <a:sym typeface="Helvetica Neue"/>
              </a:rPr>
              <a:t>View</a:t>
            </a:r>
            <a:endPar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6" name="TextBox 5"/>
          <p:cNvSpPr txBox="1"/>
          <p:nvPr/>
        </p:nvSpPr>
        <p:spPr>
          <a:xfrm>
            <a:off x="7040880" y="8040284"/>
            <a:ext cx="596392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Users Anchored to the</a:t>
            </a:r>
            <a:r>
              <a:rPr kumimoji="0" lang="en-US" sz="2400" b="1" i="0" u="none" strike="noStrike" cap="none" spc="0" normalizeH="0" dirty="0">
                <a:ln>
                  <a:noFill/>
                </a:ln>
                <a:solidFill>
                  <a:srgbClr val="000000"/>
                </a:solidFill>
                <a:effectLst/>
                <a:uFillTx/>
                <a:latin typeface="Helvetica Neue"/>
                <a:ea typeface="Helvetica Neue"/>
                <a:cs typeface="Helvetica Neue"/>
                <a:sym typeface="Helvetica Neue"/>
              </a:rPr>
              <a:t> Calendar View</a:t>
            </a:r>
            <a:endPar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 name="TextBox 2"/>
          <p:cNvSpPr txBox="1"/>
          <p:nvPr/>
        </p:nvSpPr>
        <p:spPr>
          <a:xfrm>
            <a:off x="3302000" y="2099374"/>
            <a:ext cx="694053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User Interaction Log Network:</a:t>
            </a:r>
          </a:p>
        </p:txBody>
      </p:sp>
    </p:spTree>
    <p:extLst>
      <p:ext uri="{BB962C8B-B14F-4D97-AF65-F5344CB8AC3E}">
        <p14:creationId xmlns:p14="http://schemas.microsoft.com/office/powerpoint/2010/main" val="1055988788"/>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nvSpPr>
        <p:spPr>
          <a:xfrm>
            <a:off x="8843974" y="9129370"/>
            <a:ext cx="416082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dirty="0"/>
              <a:t>Adapted from Chollet (2018)</a:t>
            </a:r>
          </a:p>
        </p:txBody>
      </p:sp>
      <p:pic>
        <p:nvPicPr>
          <p:cNvPr id="142" name="pasted-image.png"/>
          <p:cNvPicPr>
            <a:picLocks noChangeAspect="1"/>
          </p:cNvPicPr>
          <p:nvPr/>
        </p:nvPicPr>
        <p:blipFill>
          <a:blip r:embed="rId3">
            <a:extLst/>
          </a:blip>
          <a:stretch>
            <a:fillRect/>
          </a:stretch>
        </p:blipFill>
        <p:spPr>
          <a:xfrm>
            <a:off x="146513" y="602840"/>
            <a:ext cx="12472210" cy="8282967"/>
          </a:xfrm>
          <a:prstGeom prst="rect">
            <a:avLst/>
          </a:prstGeom>
          <a:ln w="12700">
            <a:miter lim="400000"/>
          </a:ln>
        </p:spPr>
      </p:pic>
      <p:sp>
        <p:nvSpPr>
          <p:cNvPr id="143" name="Shape 143"/>
          <p:cNvSpPr/>
          <p:nvPr/>
        </p:nvSpPr>
        <p:spPr>
          <a:xfrm>
            <a:off x="11486621" y="7531638"/>
            <a:ext cx="1270001" cy="1270001"/>
          </a:xfrm>
          <a:prstGeom prst="rect">
            <a:avLst/>
          </a:prstGeom>
          <a:solidFill>
            <a:srgbClr val="FFFFFF"/>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144" name="pasted-image.png"/>
          <p:cNvPicPr>
            <a:picLocks noChangeAspect="1"/>
          </p:cNvPicPr>
          <p:nvPr/>
        </p:nvPicPr>
        <p:blipFill>
          <a:blip r:embed="rId4">
            <a:extLst/>
          </a:blip>
          <a:stretch>
            <a:fillRect/>
          </a:stretch>
        </p:blipFill>
        <p:spPr>
          <a:xfrm>
            <a:off x="1429256" y="5293053"/>
            <a:ext cx="2286001" cy="1511301"/>
          </a:xfrm>
          <a:prstGeom prst="rect">
            <a:avLst/>
          </a:prstGeom>
          <a:ln w="12700">
            <a:miter lim="400000"/>
          </a:ln>
        </p:spPr>
      </p:pic>
      <p:pic>
        <p:nvPicPr>
          <p:cNvPr id="147" name="pasted-image.png"/>
          <p:cNvPicPr>
            <a:picLocks noChangeAspect="1"/>
          </p:cNvPicPr>
          <p:nvPr/>
        </p:nvPicPr>
        <p:blipFill>
          <a:blip r:embed="rId5">
            <a:extLst/>
          </a:blip>
          <a:stretch>
            <a:fillRect/>
          </a:stretch>
        </p:blipFill>
        <p:spPr>
          <a:xfrm>
            <a:off x="7161303" y="3520622"/>
            <a:ext cx="2102770" cy="1165441"/>
          </a:xfrm>
          <a:prstGeom prst="rect">
            <a:avLst/>
          </a:prstGeom>
          <a:ln w="12700">
            <a:miter lim="400000"/>
          </a:ln>
        </p:spPr>
      </p:pic>
      <p:pic>
        <p:nvPicPr>
          <p:cNvPr id="148" name="pasted-image.png"/>
          <p:cNvPicPr>
            <a:picLocks noChangeAspect="1"/>
          </p:cNvPicPr>
          <p:nvPr/>
        </p:nvPicPr>
        <p:blipFill>
          <a:blip r:embed="rId6">
            <a:extLst/>
          </a:blip>
          <a:stretch>
            <a:fillRect/>
          </a:stretch>
        </p:blipFill>
        <p:spPr>
          <a:xfrm>
            <a:off x="4647887" y="5129711"/>
            <a:ext cx="1751201" cy="1837986"/>
          </a:xfrm>
          <a:prstGeom prst="rect">
            <a:avLst/>
          </a:prstGeom>
          <a:ln w="12700">
            <a:miter lim="400000"/>
          </a:ln>
        </p:spPr>
      </p:pic>
      <p:pic>
        <p:nvPicPr>
          <p:cNvPr id="2" name="Picture 1"/>
          <p:cNvPicPr>
            <a:picLocks noChangeAspect="1"/>
          </p:cNvPicPr>
          <p:nvPr/>
        </p:nvPicPr>
        <p:blipFill>
          <a:blip r:embed="rId7"/>
          <a:stretch>
            <a:fillRect/>
          </a:stretch>
        </p:blipFill>
        <p:spPr>
          <a:xfrm>
            <a:off x="6231552" y="1121095"/>
            <a:ext cx="1720208" cy="1624845"/>
          </a:xfrm>
          <a:prstGeom prst="rect">
            <a:avLst/>
          </a:prstGeom>
        </p:spPr>
      </p:pic>
      <p:pic>
        <p:nvPicPr>
          <p:cNvPr id="4" name="Picture 3"/>
          <p:cNvPicPr>
            <a:picLocks noChangeAspect="1"/>
          </p:cNvPicPr>
          <p:nvPr/>
        </p:nvPicPr>
        <p:blipFill>
          <a:blip r:embed="rId8"/>
          <a:stretch>
            <a:fillRect/>
          </a:stretch>
        </p:blipFill>
        <p:spPr>
          <a:xfrm>
            <a:off x="1961565" y="2866275"/>
            <a:ext cx="1506914" cy="1951759"/>
          </a:xfrm>
          <a:prstGeom prst="rect">
            <a:avLst/>
          </a:prstGeom>
        </p:spPr>
      </p:pic>
      <p:sp>
        <p:nvSpPr>
          <p:cNvPr id="5" name="TextBox 4"/>
          <p:cNvSpPr txBox="1"/>
          <p:nvPr/>
        </p:nvSpPr>
        <p:spPr>
          <a:xfrm>
            <a:off x="6231552" y="2786380"/>
            <a:ext cx="1859503"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Helvetica Neue"/>
                <a:ea typeface="Helvetica Neue"/>
                <a:cs typeface="Helvetica Neue"/>
                <a:sym typeface="Helvetica Neue"/>
              </a:rPr>
              <a:t>Knowledge Systems</a:t>
            </a:r>
          </a:p>
        </p:txBody>
      </p:sp>
      <p:sp>
        <p:nvSpPr>
          <p:cNvPr id="14" name="TextBox 13"/>
          <p:cNvSpPr txBox="1"/>
          <p:nvPr/>
        </p:nvSpPr>
        <p:spPr>
          <a:xfrm>
            <a:off x="1785270" y="4895523"/>
            <a:ext cx="1859503"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Helvetica Neue"/>
                <a:ea typeface="Helvetica Neue"/>
                <a:cs typeface="Helvetica Neue"/>
                <a:sym typeface="Helvetica Neue"/>
              </a:rPr>
              <a:t>Planning Problems</a:t>
            </a:r>
          </a:p>
        </p:txBody>
      </p:sp>
      <p:sp>
        <p:nvSpPr>
          <p:cNvPr id="15" name="TextBox 14"/>
          <p:cNvSpPr txBox="1"/>
          <p:nvPr/>
        </p:nvSpPr>
        <p:spPr>
          <a:xfrm>
            <a:off x="1855754" y="6902589"/>
            <a:ext cx="1859503"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Helvetica Neue"/>
                <a:ea typeface="Helvetica Neue"/>
                <a:cs typeface="Helvetica Neue"/>
                <a:sym typeface="Helvetica Neue"/>
              </a:rPr>
              <a:t>Search Algorithms</a:t>
            </a:r>
          </a:p>
        </p:txBody>
      </p:sp>
      <p:sp>
        <p:nvSpPr>
          <p:cNvPr id="16" name="TextBox 15"/>
          <p:cNvSpPr txBox="1"/>
          <p:nvPr/>
        </p:nvSpPr>
        <p:spPr>
          <a:xfrm>
            <a:off x="4647887" y="6953885"/>
            <a:ext cx="185950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Helvetica Neue"/>
                <a:ea typeface="Helvetica Neue"/>
                <a:cs typeface="Helvetica Neue"/>
                <a:sym typeface="Helvetica Neue"/>
              </a:rPr>
              <a:t>Decision Trees</a:t>
            </a:r>
            <a:r>
              <a:rPr kumimoji="0" lang="en-US" sz="1200" b="1" i="0" u="none" strike="noStrike" cap="none" spc="0" normalizeH="0" dirty="0">
                <a:ln>
                  <a:noFill/>
                </a:ln>
                <a:solidFill>
                  <a:srgbClr val="000000"/>
                </a:solidFill>
                <a:effectLst/>
                <a:uFillTx/>
                <a:latin typeface="Helvetica Neue"/>
                <a:ea typeface="Helvetica Neue"/>
                <a:cs typeface="Helvetica Neue"/>
                <a:sym typeface="Helvetica Neue"/>
              </a:rPr>
              <a:t> &amp; Ensembles</a:t>
            </a:r>
            <a:endParaRPr kumimoji="0" lang="en-US" sz="1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7" name="TextBox 16"/>
          <p:cNvSpPr txBox="1"/>
          <p:nvPr/>
        </p:nvSpPr>
        <p:spPr>
          <a:xfrm>
            <a:off x="7282936" y="4714132"/>
            <a:ext cx="1859503"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a:ln>
                  <a:noFill/>
                </a:ln>
                <a:solidFill>
                  <a:srgbClr val="000000"/>
                </a:solidFill>
                <a:effectLst/>
                <a:uFillTx/>
                <a:latin typeface="Helvetica Neue"/>
                <a:ea typeface="Helvetica Neue"/>
                <a:cs typeface="Helvetica Neue"/>
                <a:sym typeface="Helvetica Neue"/>
              </a:rPr>
              <a:t>SVM</a:t>
            </a:r>
            <a:endParaRPr kumimoji="0" lang="en-US" sz="1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36600" y="260350"/>
            <a:ext cx="11531600" cy="9232900"/>
          </a:xfrm>
          <a:prstGeom prst="rect">
            <a:avLst/>
          </a:prstGeom>
        </p:spPr>
      </p:pic>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hape 337"/>
          <p:cNvSpPr>
            <a:spLocks noGrp="1"/>
          </p:cNvSpPr>
          <p:nvPr>
            <p:ph type="title"/>
          </p:nvPr>
        </p:nvSpPr>
        <p:spPr>
          <a:prstGeom prst="rect">
            <a:avLst/>
          </a:prstGeom>
        </p:spPr>
        <p:txBody>
          <a:bodyPr/>
          <a:lstStyle/>
          <a:p>
            <a:r>
              <a:rPr dirty="0"/>
              <a:t>Final Takeaways</a:t>
            </a:r>
          </a:p>
        </p:txBody>
      </p:sp>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a:spLocks noGrp="1"/>
          </p:cNvSpPr>
          <p:nvPr>
            <p:ph type="title"/>
          </p:nvPr>
        </p:nvSpPr>
        <p:spPr>
          <a:xfrm>
            <a:off x="325693" y="254000"/>
            <a:ext cx="12353414" cy="2159000"/>
          </a:xfrm>
          <a:prstGeom prst="rect">
            <a:avLst/>
          </a:prstGeom>
        </p:spPr>
        <p:txBody>
          <a:bodyPr/>
          <a:lstStyle>
            <a:lvl1pPr defTabSz="514095">
              <a:defRPr sz="7040"/>
            </a:lvl1pPr>
          </a:lstStyle>
          <a:p>
            <a:r>
              <a:rPr lang="en-US" dirty="0"/>
              <a:t>Deep Learning History</a:t>
            </a:r>
            <a:endParaRPr dirty="0"/>
          </a:p>
        </p:txBody>
      </p:sp>
      <p:sp>
        <p:nvSpPr>
          <p:cNvPr id="345" name="Shape 345"/>
          <p:cNvSpPr/>
          <p:nvPr/>
        </p:nvSpPr>
        <p:spPr>
          <a:xfrm>
            <a:off x="8263483" y="9123938"/>
            <a:ext cx="456214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lang="en-US" dirty="0"/>
              <a:t>https://beamandrew.github.io/</a:t>
            </a:r>
            <a:endParaRPr dirty="0"/>
          </a:p>
        </p:txBody>
      </p:sp>
      <p:pic>
        <p:nvPicPr>
          <p:cNvPr id="3" name="Picture 2"/>
          <p:cNvPicPr>
            <a:picLocks noChangeAspect="1"/>
          </p:cNvPicPr>
          <p:nvPr/>
        </p:nvPicPr>
        <p:blipFill>
          <a:blip r:embed="rId2"/>
          <a:stretch>
            <a:fillRect/>
          </a:stretch>
        </p:blipFill>
        <p:spPr>
          <a:xfrm>
            <a:off x="0" y="2413000"/>
            <a:ext cx="13004800" cy="6108700"/>
          </a:xfrm>
          <a:prstGeom prst="rect">
            <a:avLst/>
          </a:prstGeom>
        </p:spPr>
      </p:pic>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a:spLocks noGrp="1"/>
          </p:cNvSpPr>
          <p:nvPr>
            <p:ph type="title"/>
          </p:nvPr>
        </p:nvSpPr>
        <p:spPr>
          <a:xfrm>
            <a:off x="325693" y="254000"/>
            <a:ext cx="12353414" cy="2159000"/>
          </a:xfrm>
          <a:prstGeom prst="rect">
            <a:avLst/>
          </a:prstGeom>
        </p:spPr>
        <p:txBody>
          <a:bodyPr/>
          <a:lstStyle>
            <a:lvl1pPr defTabSz="514095">
              <a:defRPr sz="7040"/>
            </a:lvl1pPr>
          </a:lstStyle>
          <a:p>
            <a:r>
              <a:t>Thinking like Social Scientists</a:t>
            </a:r>
          </a:p>
        </p:txBody>
      </p:sp>
      <p:pic>
        <p:nvPicPr>
          <p:cNvPr id="344" name="pasted-image.png"/>
          <p:cNvPicPr>
            <a:picLocks noChangeAspect="1"/>
          </p:cNvPicPr>
          <p:nvPr/>
        </p:nvPicPr>
        <p:blipFill>
          <a:blip r:embed="rId3">
            <a:extLst/>
          </a:blip>
          <a:stretch>
            <a:fillRect/>
          </a:stretch>
        </p:blipFill>
        <p:spPr>
          <a:xfrm>
            <a:off x="390109" y="2448393"/>
            <a:ext cx="9764719" cy="6698570"/>
          </a:xfrm>
          <a:prstGeom prst="rect">
            <a:avLst/>
          </a:prstGeom>
          <a:ln w="12700">
            <a:miter lim="400000"/>
          </a:ln>
        </p:spPr>
      </p:pic>
      <p:sp>
        <p:nvSpPr>
          <p:cNvPr id="345" name="Shape 345"/>
          <p:cNvSpPr/>
          <p:nvPr/>
        </p:nvSpPr>
        <p:spPr>
          <a:xfrm>
            <a:off x="10378440" y="9129370"/>
            <a:ext cx="233172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Grimmer (2015)</a:t>
            </a:r>
          </a:p>
        </p:txBody>
      </p:sp>
      <p:pic>
        <p:nvPicPr>
          <p:cNvPr id="346" name="pasted-image.png"/>
          <p:cNvPicPr>
            <a:picLocks noChangeAspect="1"/>
          </p:cNvPicPr>
          <p:nvPr/>
        </p:nvPicPr>
        <p:blipFill>
          <a:blip r:embed="rId4">
            <a:extLst/>
          </a:blip>
          <a:stretch>
            <a:fillRect/>
          </a:stretch>
        </p:blipFill>
        <p:spPr>
          <a:xfrm>
            <a:off x="4132168" y="7247840"/>
            <a:ext cx="8511755" cy="1805927"/>
          </a:xfrm>
          <a:prstGeom prst="rect">
            <a:avLst/>
          </a:prstGeom>
          <a:ln w="25400">
            <a:solidFill>
              <a:srgbClr val="000000"/>
            </a:solidFill>
            <a:miter lim="400000"/>
          </a:ln>
        </p:spPr>
      </p:pic>
    </p:spTree>
    <p:extLst>
      <p:ext uri="{BB962C8B-B14F-4D97-AF65-F5344CB8AC3E}">
        <p14:creationId xmlns:p14="http://schemas.microsoft.com/office/powerpoint/2010/main" val="535634419"/>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p:cNvSpPr>
          <p:nvPr>
            <p:ph type="title"/>
          </p:nvPr>
        </p:nvSpPr>
        <p:spPr>
          <a:xfrm>
            <a:off x="386713" y="254000"/>
            <a:ext cx="12469677" cy="2159000"/>
          </a:xfrm>
          <a:prstGeom prst="rect">
            <a:avLst/>
          </a:prstGeom>
        </p:spPr>
        <p:txBody>
          <a:bodyPr/>
          <a:lstStyle>
            <a:lvl1pPr defTabSz="484886">
              <a:defRPr sz="6640"/>
            </a:lvl1pPr>
          </a:lstStyle>
          <a:p>
            <a:r>
              <a:rPr dirty="0"/>
              <a:t>A/B Testing</a:t>
            </a:r>
            <a:r>
              <a:rPr lang="en-US" dirty="0"/>
              <a:t> &amp; </a:t>
            </a:r>
            <a:br>
              <a:rPr lang="en-US" dirty="0"/>
            </a:br>
            <a:r>
              <a:rPr dirty="0"/>
              <a:t>Experiment Design</a:t>
            </a:r>
          </a:p>
        </p:txBody>
      </p:sp>
      <p:sp>
        <p:nvSpPr>
          <p:cNvPr id="5" name="Shape 333"/>
          <p:cNvSpPr/>
          <p:nvPr/>
        </p:nvSpPr>
        <p:spPr>
          <a:xfrm>
            <a:off x="10187611" y="9112899"/>
            <a:ext cx="273632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lang="en-US" dirty="0"/>
              <a:t>Jones et al. </a:t>
            </a:r>
            <a:r>
              <a:rPr dirty="0"/>
              <a:t>(201</a:t>
            </a:r>
            <a:r>
              <a:rPr lang="en-US" dirty="0"/>
              <a:t>7</a:t>
            </a:r>
            <a:r>
              <a:rPr dirty="0"/>
              <a:t>)</a:t>
            </a:r>
          </a:p>
        </p:txBody>
      </p:sp>
      <p:pic>
        <p:nvPicPr>
          <p:cNvPr id="2" name="Picture 1"/>
          <p:cNvPicPr>
            <a:picLocks noChangeAspect="1"/>
          </p:cNvPicPr>
          <p:nvPr/>
        </p:nvPicPr>
        <p:blipFill>
          <a:blip r:embed="rId3"/>
          <a:stretch>
            <a:fillRect/>
          </a:stretch>
        </p:blipFill>
        <p:spPr>
          <a:xfrm>
            <a:off x="6829425" y="3299149"/>
            <a:ext cx="5575300" cy="4927600"/>
          </a:xfrm>
          <a:prstGeom prst="rect">
            <a:avLst/>
          </a:prstGeom>
        </p:spPr>
      </p:pic>
      <p:pic>
        <p:nvPicPr>
          <p:cNvPr id="3" name="Picture 2"/>
          <p:cNvPicPr>
            <a:picLocks noChangeAspect="1"/>
          </p:cNvPicPr>
          <p:nvPr/>
        </p:nvPicPr>
        <p:blipFill>
          <a:blip r:embed="rId4"/>
          <a:stretch>
            <a:fillRect/>
          </a:stretch>
        </p:blipFill>
        <p:spPr>
          <a:xfrm>
            <a:off x="386713" y="3540125"/>
            <a:ext cx="6057900" cy="4292600"/>
          </a:xfrm>
          <a:prstGeom prst="rect">
            <a:avLst/>
          </a:prstGeom>
        </p:spPr>
      </p:pic>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 name="Shape 348"/>
          <p:cNvSpPr>
            <a:spLocks noGrp="1"/>
          </p:cNvSpPr>
          <p:nvPr>
            <p:ph type="title"/>
          </p:nvPr>
        </p:nvSpPr>
        <p:spPr>
          <a:xfrm>
            <a:off x="325693" y="254000"/>
            <a:ext cx="12353414" cy="2159000"/>
          </a:xfrm>
          <a:prstGeom prst="rect">
            <a:avLst/>
          </a:prstGeom>
        </p:spPr>
        <p:txBody>
          <a:bodyPr>
            <a:normAutofit fontScale="90000"/>
          </a:bodyPr>
          <a:lstStyle/>
          <a:p>
            <a:r>
              <a:rPr dirty="0"/>
              <a:t>Innate Structures</a:t>
            </a:r>
            <a:r>
              <a:rPr lang="en-US" dirty="0"/>
              <a:t>: </a:t>
            </a:r>
            <a:br>
              <a:rPr lang="en-US" dirty="0"/>
            </a:br>
            <a:r>
              <a:rPr lang="en-US" dirty="0"/>
              <a:t>Nature vs Nurture</a:t>
            </a:r>
            <a:endParaRPr dirty="0"/>
          </a:p>
        </p:txBody>
      </p:sp>
      <p:sp>
        <p:nvSpPr>
          <p:cNvPr id="349" name="Shape 349"/>
          <p:cNvSpPr/>
          <p:nvPr/>
        </p:nvSpPr>
        <p:spPr>
          <a:xfrm>
            <a:off x="10473690" y="9129370"/>
            <a:ext cx="214122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Marcus (2018)</a:t>
            </a:r>
          </a:p>
        </p:txBody>
      </p:sp>
      <p:graphicFrame>
        <p:nvGraphicFramePr>
          <p:cNvPr id="3" name="Table 2"/>
          <p:cNvGraphicFramePr>
            <a:graphicFrameLocks noGrp="1"/>
          </p:cNvGraphicFramePr>
          <p:nvPr>
            <p:extLst>
              <p:ext uri="{D42A27DB-BD31-4B8C-83A1-F6EECF244321}">
                <p14:modId xmlns:p14="http://schemas.microsoft.com/office/powerpoint/2010/main" val="161772032"/>
              </p:ext>
            </p:extLst>
          </p:nvPr>
        </p:nvGraphicFramePr>
        <p:xfrm>
          <a:off x="5762434" y="2540305"/>
          <a:ext cx="6916673" cy="6461760"/>
        </p:xfrm>
        <a:graphic>
          <a:graphicData uri="http://schemas.openxmlformats.org/drawingml/2006/table">
            <a:tbl>
              <a:tblPr firstRow="1" bandRow="1">
                <a:tableStyleId>{5940675A-B579-460E-94D1-54222C63F5DA}</a:tableStyleId>
              </a:tblPr>
              <a:tblGrid>
                <a:gridCol w="6916673">
                  <a:extLst>
                    <a:ext uri="{9D8B030D-6E8A-4147-A177-3AD203B41FA5}">
                      <a16:colId xmlns:a16="http://schemas.microsoft.com/office/drawing/2014/main" xmlns="" val="20000"/>
                    </a:ext>
                  </a:extLst>
                </a:gridCol>
              </a:tblGrid>
              <a:tr h="434697">
                <a:tc>
                  <a:txBody>
                    <a:bodyPr/>
                    <a:lstStyle/>
                    <a:p>
                      <a:pPr marL="457200" indent="-457200" algn="l">
                        <a:buFont typeface="+mj-lt"/>
                        <a:buAutoNum type="arabicPeriod"/>
                      </a:pPr>
                      <a:r>
                        <a:rPr lang="en-US" sz="2800" dirty="0"/>
                        <a:t>Representations of objects </a:t>
                      </a:r>
                    </a:p>
                  </a:txBody>
                  <a:tcPr/>
                </a:tc>
                <a:extLst>
                  <a:ext uri="{0D108BD9-81ED-4DB2-BD59-A6C34878D82A}">
                    <a16:rowId xmlns:a16="http://schemas.microsoft.com/office/drawing/2014/main" xmlns="" val="10000"/>
                  </a:ext>
                </a:extLst>
              </a:tr>
              <a:tr h="434697">
                <a:tc>
                  <a:txBody>
                    <a:bodyPr/>
                    <a:lstStyle/>
                    <a:p>
                      <a:pPr marL="457200" indent="-457200" algn="l">
                        <a:buFont typeface="+mj-lt"/>
                        <a:buAutoNum type="arabicPeriod" startAt="2"/>
                      </a:pPr>
                      <a:r>
                        <a:rPr lang="en-US" sz="2800" dirty="0"/>
                        <a:t>Structured, algebraic representations </a:t>
                      </a:r>
                    </a:p>
                  </a:txBody>
                  <a:tcPr/>
                </a:tc>
                <a:extLst>
                  <a:ext uri="{0D108BD9-81ED-4DB2-BD59-A6C34878D82A}">
                    <a16:rowId xmlns:a16="http://schemas.microsoft.com/office/drawing/2014/main" xmlns="" val="10001"/>
                  </a:ext>
                </a:extLst>
              </a:tr>
              <a:tr h="434697">
                <a:tc>
                  <a:txBody>
                    <a:bodyPr/>
                    <a:lstStyle/>
                    <a:p>
                      <a:pPr marL="457200" indent="-457200" algn="l">
                        <a:buFont typeface="+mj-lt"/>
                        <a:buAutoNum type="arabicPeriod" startAt="3"/>
                      </a:pPr>
                      <a:r>
                        <a:rPr lang="en-US" sz="2800" dirty="0"/>
                        <a:t>Operations over variables </a:t>
                      </a:r>
                    </a:p>
                  </a:txBody>
                  <a:tcPr/>
                </a:tc>
                <a:extLst>
                  <a:ext uri="{0D108BD9-81ED-4DB2-BD59-A6C34878D82A}">
                    <a16:rowId xmlns:a16="http://schemas.microsoft.com/office/drawing/2014/main" xmlns="" val="10002"/>
                  </a:ext>
                </a:extLst>
              </a:tr>
              <a:tr h="434697">
                <a:tc>
                  <a:txBody>
                    <a:bodyPr/>
                    <a:lstStyle/>
                    <a:p>
                      <a:pPr marL="457200" indent="-457200" algn="l">
                        <a:buFont typeface="+mj-lt"/>
                        <a:buAutoNum type="arabicPeriod" startAt="4"/>
                      </a:pPr>
                      <a:r>
                        <a:rPr lang="en-US" sz="2800" dirty="0"/>
                        <a:t>A type-token distinction </a:t>
                      </a:r>
                    </a:p>
                  </a:txBody>
                  <a:tcPr/>
                </a:tc>
                <a:extLst>
                  <a:ext uri="{0D108BD9-81ED-4DB2-BD59-A6C34878D82A}">
                    <a16:rowId xmlns:a16="http://schemas.microsoft.com/office/drawing/2014/main" xmlns="" val="10003"/>
                  </a:ext>
                </a:extLst>
              </a:tr>
              <a:tr h="964671">
                <a:tc>
                  <a:txBody>
                    <a:bodyPr/>
                    <a:lstStyle/>
                    <a:p>
                      <a:pPr marL="457200" indent="-457200" algn="l">
                        <a:buFont typeface="+mj-lt"/>
                        <a:buAutoNum type="arabicPeriod" startAt="5"/>
                      </a:pPr>
                      <a:r>
                        <a:rPr lang="en-US" sz="2800" dirty="0"/>
                        <a:t>A capacity to represent sets, locations, paths, trajectories, obstacles and enduring individuals </a:t>
                      </a:r>
                    </a:p>
                  </a:txBody>
                  <a:tcPr/>
                </a:tc>
                <a:extLst>
                  <a:ext uri="{0D108BD9-81ED-4DB2-BD59-A6C34878D82A}">
                    <a16:rowId xmlns:a16="http://schemas.microsoft.com/office/drawing/2014/main" xmlns="" val="10004"/>
                  </a:ext>
                </a:extLst>
              </a:tr>
              <a:tr h="678842">
                <a:tc>
                  <a:txBody>
                    <a:bodyPr/>
                    <a:lstStyle/>
                    <a:p>
                      <a:pPr marL="457200" indent="-457200" algn="l">
                        <a:buFont typeface="+mj-lt"/>
                        <a:buAutoNum type="arabicPeriod" startAt="6"/>
                      </a:pPr>
                      <a:r>
                        <a:rPr lang="en-US" sz="2800" dirty="0"/>
                        <a:t>A way of representing the affordances of objects </a:t>
                      </a:r>
                    </a:p>
                  </a:txBody>
                  <a:tcPr/>
                </a:tc>
                <a:extLst>
                  <a:ext uri="{0D108BD9-81ED-4DB2-BD59-A6C34878D82A}">
                    <a16:rowId xmlns:a16="http://schemas.microsoft.com/office/drawing/2014/main" xmlns="" val="10005"/>
                  </a:ext>
                </a:extLst>
              </a:tr>
              <a:tr h="434697">
                <a:tc>
                  <a:txBody>
                    <a:bodyPr/>
                    <a:lstStyle/>
                    <a:p>
                      <a:pPr marL="457200" indent="-457200" algn="l">
                        <a:buFont typeface="+mj-lt"/>
                        <a:buAutoNum type="arabicPeriod" startAt="7"/>
                      </a:pPr>
                      <a:r>
                        <a:rPr lang="en-US" sz="2800" dirty="0"/>
                        <a:t>Spatiotemporal contiguity </a:t>
                      </a:r>
                    </a:p>
                  </a:txBody>
                  <a:tcPr/>
                </a:tc>
                <a:extLst>
                  <a:ext uri="{0D108BD9-81ED-4DB2-BD59-A6C34878D82A}">
                    <a16:rowId xmlns:a16="http://schemas.microsoft.com/office/drawing/2014/main" xmlns="" val="10006"/>
                  </a:ext>
                </a:extLst>
              </a:tr>
              <a:tr h="434697">
                <a:tc>
                  <a:txBody>
                    <a:bodyPr/>
                    <a:lstStyle/>
                    <a:p>
                      <a:pPr marL="457200" indent="-457200" algn="l">
                        <a:buFont typeface="+mj-lt"/>
                        <a:buAutoNum type="arabicPeriod" startAt="8"/>
                      </a:pPr>
                      <a:r>
                        <a:rPr lang="en-US" sz="2800" dirty="0"/>
                        <a:t>Causality </a:t>
                      </a:r>
                    </a:p>
                  </a:txBody>
                  <a:tcPr/>
                </a:tc>
                <a:extLst>
                  <a:ext uri="{0D108BD9-81ED-4DB2-BD59-A6C34878D82A}">
                    <a16:rowId xmlns:a16="http://schemas.microsoft.com/office/drawing/2014/main" xmlns="" val="10007"/>
                  </a:ext>
                </a:extLst>
              </a:tr>
              <a:tr h="434697">
                <a:tc>
                  <a:txBody>
                    <a:bodyPr/>
                    <a:lstStyle/>
                    <a:p>
                      <a:pPr marL="457200" indent="-457200" algn="l">
                        <a:buFont typeface="+mj-lt"/>
                        <a:buAutoNum type="arabicPeriod" startAt="9"/>
                      </a:pPr>
                      <a:r>
                        <a:rPr lang="en-US" sz="2800" dirty="0"/>
                        <a:t>Translational invariance </a:t>
                      </a:r>
                    </a:p>
                  </a:txBody>
                  <a:tcPr/>
                </a:tc>
                <a:extLst>
                  <a:ext uri="{0D108BD9-81ED-4DB2-BD59-A6C34878D82A}">
                    <a16:rowId xmlns:a16="http://schemas.microsoft.com/office/drawing/2014/main" xmlns="" val="10008"/>
                  </a:ext>
                </a:extLst>
              </a:tr>
              <a:tr h="434697">
                <a:tc>
                  <a:txBody>
                    <a:bodyPr/>
                    <a:lstStyle/>
                    <a:p>
                      <a:pPr marL="457200" indent="-457200" algn="l">
                        <a:buFont typeface="+mj-lt"/>
                        <a:buAutoNum type="arabicPeriod" startAt="10"/>
                      </a:pPr>
                      <a:r>
                        <a:rPr lang="en-US" sz="2800" dirty="0"/>
                        <a:t>Capacity for cost-benefit analysis </a:t>
                      </a:r>
                    </a:p>
                  </a:txBody>
                  <a:tcPr/>
                </a:tc>
                <a:extLst>
                  <a:ext uri="{0D108BD9-81ED-4DB2-BD59-A6C34878D82A}">
                    <a16:rowId xmlns:a16="http://schemas.microsoft.com/office/drawing/2014/main" xmlns="" val="10009"/>
                  </a:ext>
                </a:extLst>
              </a:tr>
            </a:tbl>
          </a:graphicData>
        </a:graphic>
      </p:graphicFrame>
      <p:pic>
        <p:nvPicPr>
          <p:cNvPr id="2" name="Picture 1"/>
          <p:cNvPicPr>
            <a:picLocks noChangeAspect="1"/>
          </p:cNvPicPr>
          <p:nvPr/>
        </p:nvPicPr>
        <p:blipFill>
          <a:blip r:embed="rId3"/>
          <a:stretch>
            <a:fillRect/>
          </a:stretch>
        </p:blipFill>
        <p:spPr>
          <a:xfrm>
            <a:off x="679161" y="2461870"/>
            <a:ext cx="4445000" cy="6667500"/>
          </a:xfrm>
          <a:prstGeom prst="rect">
            <a:avLst/>
          </a:prstGeom>
        </p:spPr>
      </p:pic>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49600" y="5231529"/>
            <a:ext cx="6553200" cy="4076700"/>
          </a:xfrm>
          <a:prstGeom prst="rect">
            <a:avLst/>
          </a:prstGeom>
        </p:spPr>
      </p:pic>
      <p:sp>
        <p:nvSpPr>
          <p:cNvPr id="339" name="Shape 339"/>
          <p:cNvSpPr>
            <a:spLocks noGrp="1"/>
          </p:cNvSpPr>
          <p:nvPr>
            <p:ph type="title"/>
          </p:nvPr>
        </p:nvSpPr>
        <p:spPr>
          <a:prstGeom prst="rect">
            <a:avLst/>
          </a:prstGeom>
        </p:spPr>
        <p:txBody>
          <a:bodyPr/>
          <a:lstStyle>
            <a:lvl1pPr defTabSz="484886">
              <a:defRPr sz="6640"/>
            </a:lvl1pPr>
          </a:lstStyle>
          <a:p>
            <a:r>
              <a:rPr dirty="0"/>
              <a:t>Data Science teams, </a:t>
            </a:r>
            <a:r>
              <a:rPr lang="en-US" dirty="0"/>
              <a:t/>
            </a:r>
            <a:br>
              <a:rPr lang="en-US" dirty="0"/>
            </a:br>
            <a:r>
              <a:rPr dirty="0"/>
              <a:t>not Data Scientists</a:t>
            </a:r>
            <a:r>
              <a:rPr lang="en-US" dirty="0"/>
              <a:t>.</a:t>
            </a:r>
            <a:endParaRPr dirty="0"/>
          </a:p>
        </p:txBody>
      </p:sp>
      <p:sp>
        <p:nvSpPr>
          <p:cNvPr id="6" name="Left Brace 5"/>
          <p:cNvSpPr/>
          <p:nvPr/>
        </p:nvSpPr>
        <p:spPr>
          <a:xfrm rot="16200000">
            <a:off x="6304280" y="2810957"/>
            <a:ext cx="396240" cy="4359414"/>
          </a:xfrm>
          <a:prstGeom prst="leftBrac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7" name="Left Brace 6"/>
          <p:cNvSpPr/>
          <p:nvPr/>
        </p:nvSpPr>
        <p:spPr>
          <a:xfrm>
            <a:off x="2631440" y="2814320"/>
            <a:ext cx="294640" cy="1706880"/>
          </a:xfrm>
          <a:prstGeom prst="leftBrac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9" name="Left Brace 8"/>
          <p:cNvSpPr/>
          <p:nvPr/>
        </p:nvSpPr>
        <p:spPr>
          <a:xfrm>
            <a:off x="2631440" y="5445760"/>
            <a:ext cx="294640" cy="3373120"/>
          </a:xfrm>
          <a:prstGeom prst="leftBrac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8" name="TextBox 7"/>
          <p:cNvSpPr txBox="1"/>
          <p:nvPr/>
        </p:nvSpPr>
        <p:spPr>
          <a:xfrm>
            <a:off x="436880" y="3441958"/>
            <a:ext cx="192024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Individual</a:t>
            </a:r>
          </a:p>
        </p:txBody>
      </p:sp>
      <p:sp>
        <p:nvSpPr>
          <p:cNvPr id="11" name="TextBox 10"/>
          <p:cNvSpPr txBox="1"/>
          <p:nvPr/>
        </p:nvSpPr>
        <p:spPr>
          <a:xfrm>
            <a:off x="436880" y="6872962"/>
            <a:ext cx="192024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Team</a:t>
            </a:r>
          </a:p>
        </p:txBody>
      </p:sp>
      <p:cxnSp>
        <p:nvCxnSpPr>
          <p:cNvPr id="12" name="Straight Connector 11"/>
          <p:cNvCxnSpPr/>
          <p:nvPr/>
        </p:nvCxnSpPr>
        <p:spPr>
          <a:xfrm>
            <a:off x="3543992" y="6751231"/>
            <a:ext cx="6024880"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pic>
        <p:nvPicPr>
          <p:cNvPr id="2" name="Picture 1"/>
          <p:cNvPicPr>
            <a:picLocks noChangeAspect="1"/>
          </p:cNvPicPr>
          <p:nvPr/>
        </p:nvPicPr>
        <p:blipFill>
          <a:blip r:embed="rId3"/>
          <a:stretch>
            <a:fillRect/>
          </a:stretch>
        </p:blipFill>
        <p:spPr>
          <a:xfrm>
            <a:off x="3302000" y="2413000"/>
            <a:ext cx="6248400" cy="2336800"/>
          </a:xfrm>
          <a:prstGeom prst="rect">
            <a:avLst/>
          </a:prstGeom>
        </p:spPr>
      </p:pic>
      <p:sp>
        <p:nvSpPr>
          <p:cNvPr id="13" name="Shape 333"/>
          <p:cNvSpPr/>
          <p:nvPr/>
        </p:nvSpPr>
        <p:spPr>
          <a:xfrm>
            <a:off x="7210571" y="9206299"/>
            <a:ext cx="5716309"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lang="en-US" dirty="0"/>
              <a:t>Adapted from O’Neil and Schutt (2013)</a:t>
            </a:r>
            <a:endParaRPr dirty="0"/>
          </a:p>
        </p:txBody>
      </p:sp>
      <p:cxnSp>
        <p:nvCxnSpPr>
          <p:cNvPr id="14" name="Straight Connector 13"/>
          <p:cNvCxnSpPr/>
          <p:nvPr/>
        </p:nvCxnSpPr>
        <p:spPr>
          <a:xfrm>
            <a:off x="3525520" y="2627195"/>
            <a:ext cx="6024880"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 name="pasted-image.png"/>
          <p:cNvPicPr>
            <a:picLocks noChangeAspect="1"/>
          </p:cNvPicPr>
          <p:nvPr/>
        </p:nvPicPr>
        <p:blipFill>
          <a:blip r:embed="rId2">
            <a:extLst/>
          </a:blip>
          <a:stretch>
            <a:fillRect/>
          </a:stretch>
        </p:blipFill>
        <p:spPr>
          <a:xfrm>
            <a:off x="9066117" y="5576641"/>
            <a:ext cx="2108216" cy="903522"/>
          </a:xfrm>
          <a:prstGeom prst="rect">
            <a:avLst/>
          </a:prstGeom>
          <a:ln w="12700">
            <a:miter lim="400000"/>
          </a:ln>
        </p:spPr>
      </p:pic>
      <p:sp>
        <p:nvSpPr>
          <p:cNvPr id="69" name="Shape 354"/>
          <p:cNvSpPr/>
          <p:nvPr/>
        </p:nvSpPr>
        <p:spPr>
          <a:xfrm>
            <a:off x="2406293" y="1712273"/>
            <a:ext cx="2296238" cy="3816547"/>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8" name="Shape 354"/>
          <p:cNvSpPr/>
          <p:nvPr/>
        </p:nvSpPr>
        <p:spPr>
          <a:xfrm>
            <a:off x="2367921" y="1916560"/>
            <a:ext cx="469177" cy="3559381"/>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7" name="Shape 354"/>
          <p:cNvSpPr/>
          <p:nvPr/>
        </p:nvSpPr>
        <p:spPr>
          <a:xfrm flipH="1">
            <a:off x="1457678" y="1886961"/>
            <a:ext cx="847317" cy="796788"/>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6" name="Shape 354"/>
          <p:cNvSpPr/>
          <p:nvPr/>
        </p:nvSpPr>
        <p:spPr>
          <a:xfrm flipV="1">
            <a:off x="2291665" y="1698171"/>
            <a:ext cx="1098318" cy="232951"/>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4" name="Shape 364"/>
          <p:cNvSpPr/>
          <p:nvPr/>
        </p:nvSpPr>
        <p:spPr>
          <a:xfrm flipH="1">
            <a:off x="3729367" y="5600042"/>
            <a:ext cx="965072" cy="2043080"/>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53" name="Shape 353"/>
          <p:cNvSpPr/>
          <p:nvPr/>
        </p:nvSpPr>
        <p:spPr>
          <a:xfrm>
            <a:off x="1409700" y="2514599"/>
            <a:ext cx="3155452" cy="1"/>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54" name="Shape 354"/>
          <p:cNvSpPr/>
          <p:nvPr/>
        </p:nvSpPr>
        <p:spPr>
          <a:xfrm flipV="1">
            <a:off x="1455390" y="2017393"/>
            <a:ext cx="2255094" cy="616646"/>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55" name="Shape 355"/>
          <p:cNvSpPr/>
          <p:nvPr/>
        </p:nvSpPr>
        <p:spPr>
          <a:xfrm>
            <a:off x="1071038" y="2818462"/>
            <a:ext cx="237195" cy="1124844"/>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56" name="Shape 356"/>
          <p:cNvSpPr/>
          <p:nvPr/>
        </p:nvSpPr>
        <p:spPr>
          <a:xfrm>
            <a:off x="1409699" y="2559789"/>
            <a:ext cx="3690219" cy="2260591"/>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57" name="Shape 357"/>
          <p:cNvSpPr/>
          <p:nvPr/>
        </p:nvSpPr>
        <p:spPr>
          <a:xfrm>
            <a:off x="4221269" y="1715002"/>
            <a:ext cx="108754" cy="628377"/>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58" name="Shape 358"/>
          <p:cNvSpPr/>
          <p:nvPr/>
        </p:nvSpPr>
        <p:spPr>
          <a:xfrm flipV="1">
            <a:off x="3148524" y="3160809"/>
            <a:ext cx="1178765" cy="1643529"/>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59" name="Shape 359"/>
          <p:cNvSpPr/>
          <p:nvPr/>
        </p:nvSpPr>
        <p:spPr>
          <a:xfrm>
            <a:off x="4564423" y="3258614"/>
            <a:ext cx="668164" cy="1567029"/>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60" name="Shape 360"/>
          <p:cNvSpPr/>
          <p:nvPr/>
        </p:nvSpPr>
        <p:spPr>
          <a:xfrm flipV="1">
            <a:off x="1819452" y="2791937"/>
            <a:ext cx="2870713" cy="1116016"/>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61" name="Shape 361"/>
          <p:cNvSpPr/>
          <p:nvPr/>
        </p:nvSpPr>
        <p:spPr>
          <a:xfrm flipH="1">
            <a:off x="3031831" y="1837079"/>
            <a:ext cx="617245" cy="3038780"/>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62" name="Shape 362"/>
          <p:cNvSpPr/>
          <p:nvPr/>
        </p:nvSpPr>
        <p:spPr>
          <a:xfrm>
            <a:off x="2635141" y="4969245"/>
            <a:ext cx="2380361" cy="1"/>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63" name="Shape 363"/>
          <p:cNvSpPr/>
          <p:nvPr/>
        </p:nvSpPr>
        <p:spPr>
          <a:xfrm flipV="1">
            <a:off x="5232587" y="5483098"/>
            <a:ext cx="2397000" cy="411194"/>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64" name="Shape 364"/>
          <p:cNvSpPr/>
          <p:nvPr/>
        </p:nvSpPr>
        <p:spPr>
          <a:xfrm flipH="1">
            <a:off x="4197818" y="6206299"/>
            <a:ext cx="686232" cy="2323691"/>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65" name="Shape 365"/>
          <p:cNvSpPr/>
          <p:nvPr/>
        </p:nvSpPr>
        <p:spPr>
          <a:xfrm>
            <a:off x="7564570" y="5564748"/>
            <a:ext cx="892644" cy="1814452"/>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66" name="Shape 366"/>
          <p:cNvSpPr/>
          <p:nvPr/>
        </p:nvSpPr>
        <p:spPr>
          <a:xfrm flipV="1">
            <a:off x="6030916" y="5764201"/>
            <a:ext cx="1393214" cy="2543552"/>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67" name="Shape 367"/>
          <p:cNvSpPr/>
          <p:nvPr/>
        </p:nvSpPr>
        <p:spPr>
          <a:xfrm flipV="1">
            <a:off x="4056683" y="6362810"/>
            <a:ext cx="3006013" cy="2143624"/>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68" name="Shape 368"/>
          <p:cNvSpPr/>
          <p:nvPr/>
        </p:nvSpPr>
        <p:spPr>
          <a:xfrm>
            <a:off x="5215584" y="6159564"/>
            <a:ext cx="2093302" cy="2093301"/>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69" name="Shape 369"/>
          <p:cNvSpPr/>
          <p:nvPr/>
        </p:nvSpPr>
        <p:spPr>
          <a:xfrm>
            <a:off x="1501229" y="4292599"/>
            <a:ext cx="1237296" cy="925298"/>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70" name="Shape 370"/>
          <p:cNvSpPr/>
          <p:nvPr/>
        </p:nvSpPr>
        <p:spPr>
          <a:xfrm>
            <a:off x="987179" y="4290701"/>
            <a:ext cx="234410" cy="3274290"/>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71" name="Shape 371"/>
          <p:cNvSpPr/>
          <p:nvPr/>
        </p:nvSpPr>
        <p:spPr>
          <a:xfrm flipV="1">
            <a:off x="1423468" y="5437704"/>
            <a:ext cx="1417356" cy="1812210"/>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72" name="Shape 372"/>
          <p:cNvSpPr/>
          <p:nvPr/>
        </p:nvSpPr>
        <p:spPr>
          <a:xfrm flipV="1">
            <a:off x="7782815" y="7937796"/>
            <a:ext cx="996313" cy="752944"/>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73" name="Shape 373"/>
          <p:cNvSpPr/>
          <p:nvPr/>
        </p:nvSpPr>
        <p:spPr>
          <a:xfrm>
            <a:off x="7873705" y="5364006"/>
            <a:ext cx="3602069" cy="147813"/>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74" name="Shape 374"/>
          <p:cNvSpPr/>
          <p:nvPr/>
        </p:nvSpPr>
        <p:spPr>
          <a:xfrm>
            <a:off x="8080462" y="5659585"/>
            <a:ext cx="2564391" cy="1943132"/>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75" name="Shape 375"/>
          <p:cNvSpPr/>
          <p:nvPr/>
        </p:nvSpPr>
        <p:spPr>
          <a:xfrm flipV="1">
            <a:off x="11303232" y="6384307"/>
            <a:ext cx="531559" cy="1303340"/>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77" name="Shape 377"/>
          <p:cNvSpPr/>
          <p:nvPr/>
        </p:nvSpPr>
        <p:spPr>
          <a:xfrm flipV="1">
            <a:off x="4037350" y="8529990"/>
            <a:ext cx="2931065" cy="240680"/>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78" name="Shape 378"/>
          <p:cNvSpPr/>
          <p:nvPr/>
        </p:nvSpPr>
        <p:spPr>
          <a:xfrm flipH="1">
            <a:off x="9961442" y="1837079"/>
            <a:ext cx="288738" cy="926461"/>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79" name="Shape 379"/>
          <p:cNvSpPr/>
          <p:nvPr/>
        </p:nvSpPr>
        <p:spPr>
          <a:xfrm flipV="1">
            <a:off x="10411601" y="3051886"/>
            <a:ext cx="1495936" cy="396875"/>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80" name="Shape 380"/>
          <p:cNvSpPr/>
          <p:nvPr/>
        </p:nvSpPr>
        <p:spPr>
          <a:xfrm flipV="1">
            <a:off x="10493869" y="1429538"/>
            <a:ext cx="1331401" cy="1331401"/>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81" name="Shape 381"/>
          <p:cNvSpPr/>
          <p:nvPr/>
        </p:nvSpPr>
        <p:spPr>
          <a:xfrm>
            <a:off x="10384417" y="933916"/>
            <a:ext cx="1340381" cy="1"/>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82" name="pasted-image.png"/>
          <p:cNvPicPr>
            <a:picLocks noChangeAspect="1"/>
          </p:cNvPicPr>
          <p:nvPr/>
        </p:nvPicPr>
        <p:blipFill>
          <a:blip r:embed="rId3">
            <a:extLst/>
          </a:blip>
          <a:stretch>
            <a:fillRect/>
          </a:stretch>
        </p:blipFill>
        <p:spPr>
          <a:xfrm>
            <a:off x="9065032" y="1901609"/>
            <a:ext cx="2399113" cy="387259"/>
          </a:xfrm>
          <a:prstGeom prst="rect">
            <a:avLst/>
          </a:prstGeom>
          <a:ln w="12700">
            <a:miter lim="400000"/>
          </a:ln>
        </p:spPr>
      </p:pic>
      <p:pic>
        <p:nvPicPr>
          <p:cNvPr id="383" name="pasted-image.png"/>
          <p:cNvPicPr>
            <a:picLocks noChangeAspect="1"/>
          </p:cNvPicPr>
          <p:nvPr/>
        </p:nvPicPr>
        <p:blipFill>
          <a:blip r:embed="rId4">
            <a:extLst/>
          </a:blip>
          <a:stretch>
            <a:fillRect/>
          </a:stretch>
        </p:blipFill>
        <p:spPr>
          <a:xfrm>
            <a:off x="255116" y="6529006"/>
            <a:ext cx="2186871" cy="387259"/>
          </a:xfrm>
          <a:prstGeom prst="rect">
            <a:avLst/>
          </a:prstGeom>
          <a:ln w="12700">
            <a:miter lim="400000"/>
          </a:ln>
        </p:spPr>
      </p:pic>
      <p:sp>
        <p:nvSpPr>
          <p:cNvPr id="384" name="Shape 384"/>
          <p:cNvSpPr/>
          <p:nvPr/>
        </p:nvSpPr>
        <p:spPr>
          <a:xfrm>
            <a:off x="3843153" y="1646131"/>
            <a:ext cx="1214522" cy="3088825"/>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85" name="Shape 385"/>
          <p:cNvSpPr/>
          <p:nvPr/>
        </p:nvSpPr>
        <p:spPr>
          <a:xfrm flipH="1">
            <a:off x="1445751" y="1872677"/>
            <a:ext cx="2304349" cy="2069209"/>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86" name="Shape 386"/>
          <p:cNvSpPr/>
          <p:nvPr/>
        </p:nvSpPr>
        <p:spPr>
          <a:xfrm>
            <a:off x="1953651" y="4228381"/>
            <a:ext cx="3129445" cy="911880"/>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87" name="sagar.jpg"/>
          <p:cNvPicPr>
            <a:picLocks noChangeAspect="1"/>
          </p:cNvPicPr>
          <p:nvPr/>
        </p:nvPicPr>
        <p:blipFill>
          <a:blip r:embed="rId5">
            <a:extLst/>
          </a:blip>
          <a:stretch>
            <a:fillRect/>
          </a:stretch>
        </p:blipFill>
        <p:spPr>
          <a:xfrm>
            <a:off x="896881" y="3955237"/>
            <a:ext cx="1302281" cy="1302282"/>
          </a:xfrm>
          <a:prstGeom prst="rect">
            <a:avLst/>
          </a:prstGeom>
          <a:ln w="38100">
            <a:solidFill>
              <a:srgbClr val="000000"/>
            </a:solidFill>
            <a:miter lim="400000"/>
          </a:ln>
        </p:spPr>
      </p:pic>
      <p:pic>
        <p:nvPicPr>
          <p:cNvPr id="388" name="svitlana.jpg"/>
          <p:cNvPicPr>
            <a:picLocks noChangeAspect="1"/>
          </p:cNvPicPr>
          <p:nvPr/>
        </p:nvPicPr>
        <p:blipFill>
          <a:blip r:embed="rId6">
            <a:extLst/>
          </a:blip>
          <a:stretch>
            <a:fillRect/>
          </a:stretch>
        </p:blipFill>
        <p:spPr>
          <a:xfrm>
            <a:off x="11315598" y="4613316"/>
            <a:ext cx="1536959" cy="2287567"/>
          </a:xfrm>
          <a:prstGeom prst="rect">
            <a:avLst/>
          </a:prstGeom>
          <a:ln w="38100">
            <a:solidFill>
              <a:srgbClr val="000000"/>
            </a:solidFill>
            <a:miter lim="400000"/>
          </a:ln>
        </p:spPr>
      </p:pic>
      <p:sp>
        <p:nvSpPr>
          <p:cNvPr id="389" name="Shape 389"/>
          <p:cNvSpPr/>
          <p:nvPr/>
        </p:nvSpPr>
        <p:spPr>
          <a:xfrm flipV="1">
            <a:off x="7530277" y="5655912"/>
            <a:ext cx="1" cy="2926233"/>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90" name="Shape 390"/>
          <p:cNvSpPr/>
          <p:nvPr/>
        </p:nvSpPr>
        <p:spPr>
          <a:xfrm flipV="1">
            <a:off x="5904730" y="7611663"/>
            <a:ext cx="2552483" cy="677934"/>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91" name="isaac.png"/>
          <p:cNvPicPr>
            <a:picLocks noChangeAspect="1"/>
          </p:cNvPicPr>
          <p:nvPr/>
        </p:nvPicPr>
        <p:blipFill>
          <a:blip r:embed="rId7">
            <a:extLst/>
          </a:blip>
          <a:stretch>
            <a:fillRect/>
          </a:stretch>
        </p:blipFill>
        <p:spPr>
          <a:xfrm>
            <a:off x="6498038" y="8256860"/>
            <a:ext cx="1332248" cy="1332248"/>
          </a:xfrm>
          <a:prstGeom prst="rect">
            <a:avLst/>
          </a:prstGeom>
          <a:ln w="38100">
            <a:solidFill>
              <a:srgbClr val="000000"/>
            </a:solidFill>
            <a:miter lim="400000"/>
          </a:ln>
        </p:spPr>
      </p:pic>
      <p:sp>
        <p:nvSpPr>
          <p:cNvPr id="392" name="Shape 392"/>
          <p:cNvSpPr/>
          <p:nvPr/>
        </p:nvSpPr>
        <p:spPr>
          <a:xfrm flipH="1" flipV="1">
            <a:off x="5174611" y="6142635"/>
            <a:ext cx="715544" cy="2127159"/>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93" name="Shape 393"/>
          <p:cNvSpPr/>
          <p:nvPr/>
        </p:nvSpPr>
        <p:spPr>
          <a:xfrm>
            <a:off x="4284884" y="8821044"/>
            <a:ext cx="539932" cy="151151"/>
          </a:xfrm>
          <a:prstGeom prst="line">
            <a:avLst/>
          </a:prstGeom>
          <a:ln w="127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94" name="ali.jpg"/>
          <p:cNvPicPr>
            <a:picLocks noChangeAspect="1"/>
          </p:cNvPicPr>
          <p:nvPr/>
        </p:nvPicPr>
        <p:blipFill>
          <a:blip r:embed="rId8">
            <a:extLst/>
          </a:blip>
          <a:stretch>
            <a:fillRect/>
          </a:stretch>
        </p:blipFill>
        <p:spPr>
          <a:xfrm>
            <a:off x="4770575" y="8242733"/>
            <a:ext cx="1329379" cy="1329379"/>
          </a:xfrm>
          <a:prstGeom prst="rect">
            <a:avLst/>
          </a:prstGeom>
          <a:ln w="38100">
            <a:solidFill>
              <a:srgbClr val="000000"/>
            </a:solidFill>
            <a:miter lim="400000"/>
          </a:ln>
        </p:spPr>
      </p:pic>
      <p:pic>
        <p:nvPicPr>
          <p:cNvPr id="395" name="pasted-image.png"/>
          <p:cNvPicPr>
            <a:picLocks noChangeAspect="1"/>
          </p:cNvPicPr>
          <p:nvPr/>
        </p:nvPicPr>
        <p:blipFill>
          <a:blip r:embed="rId9">
            <a:extLst/>
          </a:blip>
          <a:stretch>
            <a:fillRect/>
          </a:stretch>
        </p:blipFill>
        <p:spPr>
          <a:xfrm>
            <a:off x="5622480" y="7013986"/>
            <a:ext cx="1491325" cy="1006416"/>
          </a:xfrm>
          <a:prstGeom prst="rect">
            <a:avLst/>
          </a:prstGeom>
          <a:ln w="12700">
            <a:miter lim="400000"/>
          </a:ln>
        </p:spPr>
      </p:pic>
      <p:pic>
        <p:nvPicPr>
          <p:cNvPr id="396" name="sara.jpg"/>
          <p:cNvPicPr>
            <a:picLocks noChangeAspect="1"/>
          </p:cNvPicPr>
          <p:nvPr/>
        </p:nvPicPr>
        <p:blipFill>
          <a:blip r:embed="rId10">
            <a:extLst/>
          </a:blip>
          <a:srcRect/>
          <a:stretch>
            <a:fillRect/>
          </a:stretch>
        </p:blipFill>
        <p:spPr>
          <a:xfrm>
            <a:off x="3103529" y="626200"/>
            <a:ext cx="1537094" cy="1516599"/>
          </a:xfrm>
          <a:prstGeom prst="rect">
            <a:avLst/>
          </a:prstGeom>
          <a:ln w="38100">
            <a:solidFill>
              <a:srgbClr val="000000"/>
            </a:solidFill>
            <a:miter lim="400000"/>
          </a:ln>
        </p:spPr>
      </p:pic>
      <p:pic>
        <p:nvPicPr>
          <p:cNvPr id="397" name="omar.jpg"/>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86109" y="2402578"/>
            <a:ext cx="1270001" cy="1270001"/>
          </a:xfrm>
          <a:prstGeom prst="rect">
            <a:avLst/>
          </a:prstGeom>
          <a:ln w="38100">
            <a:solidFill>
              <a:srgbClr val="000000"/>
            </a:solidFill>
            <a:miter lim="400000"/>
          </a:ln>
        </p:spPr>
      </p:pic>
      <p:pic>
        <p:nvPicPr>
          <p:cNvPr id="398" name="tiffany.jpg"/>
          <p:cNvPicPr>
            <a:picLocks noChangeAspect="1"/>
          </p:cNvPicPr>
          <p:nvPr/>
        </p:nvPicPr>
        <p:blipFill>
          <a:blip r:embed="rId12">
            <a:extLst/>
          </a:blip>
          <a:stretch>
            <a:fillRect/>
          </a:stretch>
        </p:blipFill>
        <p:spPr>
          <a:xfrm>
            <a:off x="2521904" y="4779537"/>
            <a:ext cx="1012081" cy="1690174"/>
          </a:xfrm>
          <a:prstGeom prst="rect">
            <a:avLst/>
          </a:prstGeom>
          <a:ln w="38100">
            <a:solidFill>
              <a:srgbClr val="000000"/>
            </a:solidFill>
            <a:miter lim="400000"/>
          </a:ln>
        </p:spPr>
      </p:pic>
      <p:pic>
        <p:nvPicPr>
          <p:cNvPr id="399" name="min.jpg"/>
          <p:cNvPicPr>
            <a:picLocks noChangeAspect="1"/>
          </p:cNvPicPr>
          <p:nvPr/>
        </p:nvPicPr>
        <p:blipFill>
          <a:blip r:embed="rId13">
            <a:extLst/>
          </a:blip>
          <a:stretch>
            <a:fillRect/>
          </a:stretch>
        </p:blipFill>
        <p:spPr>
          <a:xfrm>
            <a:off x="4003049" y="2337413"/>
            <a:ext cx="965810" cy="1612901"/>
          </a:xfrm>
          <a:prstGeom prst="rect">
            <a:avLst/>
          </a:prstGeom>
          <a:ln w="38100">
            <a:solidFill>
              <a:srgbClr val="000000"/>
            </a:solidFill>
            <a:miter lim="400000"/>
          </a:ln>
        </p:spPr>
      </p:pic>
      <p:pic>
        <p:nvPicPr>
          <p:cNvPr id="400" name="pasted-image.png"/>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218048" y="123691"/>
            <a:ext cx="2007080" cy="423718"/>
          </a:xfrm>
          <a:prstGeom prst="rect">
            <a:avLst/>
          </a:prstGeom>
          <a:ln w="12700">
            <a:miter lim="400000"/>
          </a:ln>
        </p:spPr>
      </p:pic>
      <p:pic>
        <p:nvPicPr>
          <p:cNvPr id="401" name="pasted-image.png"/>
          <p:cNvPicPr>
            <a:picLocks noChangeAspect="1"/>
          </p:cNvPicPr>
          <p:nvPr/>
        </p:nvPicPr>
        <p:blipFill>
          <a:blip r:embed="rId15" cstate="hqprint">
            <a:extLst>
              <a:ext uri="{28A0092B-C50C-407E-A947-70E740481C1C}">
                <a14:useLocalDpi xmlns:a14="http://schemas.microsoft.com/office/drawing/2010/main"/>
              </a:ext>
            </a:extLst>
          </a:blip>
          <a:srcRect/>
          <a:stretch>
            <a:fillRect/>
          </a:stretch>
        </p:blipFill>
        <p:spPr>
          <a:xfrm>
            <a:off x="2573274" y="4147058"/>
            <a:ext cx="2781585" cy="398493"/>
          </a:xfrm>
          <a:prstGeom prst="rect">
            <a:avLst/>
          </a:prstGeom>
          <a:ln w="12700">
            <a:miter lim="400000"/>
          </a:ln>
        </p:spPr>
      </p:pic>
      <p:pic>
        <p:nvPicPr>
          <p:cNvPr id="402" name="pasted-image.png"/>
          <p:cNvPicPr>
            <a:picLocks noChangeAspect="1"/>
          </p:cNvPicPr>
          <p:nvPr/>
        </p:nvPicPr>
        <p:blipFill>
          <a:blip r:embed="rId16">
            <a:extLst/>
          </a:blip>
          <a:stretch>
            <a:fillRect/>
          </a:stretch>
        </p:blipFill>
        <p:spPr>
          <a:xfrm>
            <a:off x="8242084" y="7058479"/>
            <a:ext cx="1247368" cy="1781954"/>
          </a:xfrm>
          <a:prstGeom prst="rect">
            <a:avLst/>
          </a:prstGeom>
          <a:ln w="38100">
            <a:solidFill>
              <a:srgbClr val="000000"/>
            </a:solidFill>
            <a:miter lim="400000"/>
          </a:ln>
        </p:spPr>
      </p:pic>
      <p:pic>
        <p:nvPicPr>
          <p:cNvPr id="403" name="samira.jpg"/>
          <p:cNvPicPr>
            <a:picLocks noChangeAspect="1"/>
          </p:cNvPicPr>
          <p:nvPr/>
        </p:nvPicPr>
        <p:blipFill>
          <a:blip r:embed="rId17">
            <a:extLst/>
          </a:blip>
          <a:stretch>
            <a:fillRect/>
          </a:stretch>
        </p:blipFill>
        <p:spPr>
          <a:xfrm>
            <a:off x="4273488" y="4760315"/>
            <a:ext cx="1292198" cy="2155621"/>
          </a:xfrm>
          <a:prstGeom prst="rect">
            <a:avLst/>
          </a:prstGeom>
          <a:ln w="38100">
            <a:solidFill>
              <a:srgbClr val="000000"/>
            </a:solidFill>
            <a:miter lim="400000"/>
          </a:ln>
        </p:spPr>
      </p:pic>
      <p:pic>
        <p:nvPicPr>
          <p:cNvPr id="404" name="george.jpg"/>
          <p:cNvPicPr>
            <a:picLocks noChangeAspect="1"/>
          </p:cNvPicPr>
          <p:nvPr/>
        </p:nvPicPr>
        <p:blipFill>
          <a:blip r:embed="rId18">
            <a:extLst/>
          </a:blip>
          <a:stretch>
            <a:fillRect/>
          </a:stretch>
        </p:blipFill>
        <p:spPr>
          <a:xfrm>
            <a:off x="9523698" y="2481630"/>
            <a:ext cx="1509370" cy="2270618"/>
          </a:xfrm>
          <a:prstGeom prst="rect">
            <a:avLst/>
          </a:prstGeom>
          <a:ln w="38100">
            <a:solidFill>
              <a:srgbClr val="000000"/>
            </a:solidFill>
            <a:miter lim="400000"/>
          </a:ln>
        </p:spPr>
      </p:pic>
      <p:pic>
        <p:nvPicPr>
          <p:cNvPr id="405" name="sashank.jpg"/>
          <p:cNvPicPr>
            <a:picLocks noChangeAspect="1"/>
          </p:cNvPicPr>
          <p:nvPr/>
        </p:nvPicPr>
        <p:blipFill>
          <a:blip r:embed="rId19">
            <a:extLst/>
          </a:blip>
          <a:stretch>
            <a:fillRect/>
          </a:stretch>
        </p:blipFill>
        <p:spPr>
          <a:xfrm>
            <a:off x="3264205" y="8346038"/>
            <a:ext cx="1174784" cy="1174785"/>
          </a:xfrm>
          <a:prstGeom prst="rect">
            <a:avLst/>
          </a:prstGeom>
          <a:ln w="38100">
            <a:solidFill>
              <a:srgbClr val="000000"/>
            </a:solidFill>
            <a:miter lim="400000"/>
          </a:ln>
        </p:spPr>
      </p:pic>
      <p:pic>
        <p:nvPicPr>
          <p:cNvPr id="406" name="mary.jpg"/>
          <p:cNvPicPr>
            <a:picLocks noChangeAspect="1"/>
          </p:cNvPicPr>
          <p:nvPr/>
        </p:nvPicPr>
        <p:blipFill>
          <a:blip r:embed="rId20" cstate="hqprint">
            <a:extLst>
              <a:ext uri="{28A0092B-C50C-407E-A947-70E740481C1C}">
                <a14:useLocalDpi xmlns:a14="http://schemas.microsoft.com/office/drawing/2010/main"/>
              </a:ext>
            </a:extLst>
          </a:blip>
          <a:srcRect/>
          <a:stretch>
            <a:fillRect/>
          </a:stretch>
        </p:blipFill>
        <p:spPr>
          <a:xfrm>
            <a:off x="11722416" y="2154390"/>
            <a:ext cx="1086796" cy="1533655"/>
          </a:xfrm>
          <a:prstGeom prst="rect">
            <a:avLst/>
          </a:prstGeom>
          <a:ln w="38100">
            <a:solidFill>
              <a:srgbClr val="000000"/>
            </a:solidFill>
            <a:miter lim="400000"/>
          </a:ln>
        </p:spPr>
      </p:pic>
      <p:pic>
        <p:nvPicPr>
          <p:cNvPr id="407" name="haley.jpg"/>
          <p:cNvPicPr>
            <a:picLocks noChangeAspect="1"/>
          </p:cNvPicPr>
          <p:nvPr/>
        </p:nvPicPr>
        <p:blipFill>
          <a:blip r:embed="rId21" cstate="hqprint">
            <a:extLst>
              <a:ext uri="{28A0092B-C50C-407E-A947-70E740481C1C}">
                <a14:useLocalDpi xmlns:a14="http://schemas.microsoft.com/office/drawing/2010/main"/>
              </a:ext>
            </a:extLst>
          </a:blip>
          <a:srcRect/>
          <a:stretch>
            <a:fillRect/>
          </a:stretch>
        </p:blipFill>
        <p:spPr>
          <a:xfrm>
            <a:off x="9458891" y="263136"/>
            <a:ext cx="1107293" cy="1440151"/>
          </a:xfrm>
          <a:prstGeom prst="rect">
            <a:avLst/>
          </a:prstGeom>
          <a:ln w="38100">
            <a:solidFill>
              <a:srgbClr val="000000"/>
            </a:solidFill>
            <a:miter lim="400000"/>
          </a:ln>
        </p:spPr>
      </p:pic>
      <p:pic>
        <p:nvPicPr>
          <p:cNvPr id="408" name="jeanclaude.jpg"/>
          <p:cNvPicPr>
            <a:picLocks noChangeAspect="1"/>
          </p:cNvPicPr>
          <p:nvPr/>
        </p:nvPicPr>
        <p:blipFill>
          <a:blip r:embed="rId22">
            <a:extLst/>
          </a:blip>
          <a:stretch>
            <a:fillRect/>
          </a:stretch>
        </p:blipFill>
        <p:spPr>
          <a:xfrm>
            <a:off x="742740" y="7151672"/>
            <a:ext cx="1211623" cy="1821989"/>
          </a:xfrm>
          <a:prstGeom prst="rect">
            <a:avLst/>
          </a:prstGeom>
          <a:ln w="38100">
            <a:solidFill>
              <a:srgbClr val="000000"/>
            </a:solidFill>
            <a:miter lim="400000"/>
          </a:ln>
        </p:spPr>
      </p:pic>
      <p:pic>
        <p:nvPicPr>
          <p:cNvPr id="409" name="roxy.jpg"/>
          <p:cNvPicPr>
            <a:picLocks noChangeAspect="1"/>
          </p:cNvPicPr>
          <p:nvPr/>
        </p:nvPicPr>
        <p:blipFill>
          <a:blip r:embed="rId23">
            <a:extLst/>
          </a:blip>
          <a:stretch>
            <a:fillRect/>
          </a:stretch>
        </p:blipFill>
        <p:spPr>
          <a:xfrm>
            <a:off x="11555183" y="353062"/>
            <a:ext cx="1092201" cy="1260232"/>
          </a:xfrm>
          <a:prstGeom prst="rect">
            <a:avLst/>
          </a:prstGeom>
          <a:ln w="38100">
            <a:solidFill>
              <a:srgbClr val="000000"/>
            </a:solidFill>
            <a:miter lim="400000"/>
          </a:ln>
        </p:spPr>
      </p:pic>
      <p:pic>
        <p:nvPicPr>
          <p:cNvPr id="410" name="dustin.jpg"/>
          <p:cNvPicPr>
            <a:picLocks noChangeAspect="1"/>
          </p:cNvPicPr>
          <p:nvPr/>
        </p:nvPicPr>
        <p:blipFill>
          <a:blip r:embed="rId24">
            <a:extLst/>
          </a:blip>
          <a:stretch>
            <a:fillRect/>
          </a:stretch>
        </p:blipFill>
        <p:spPr>
          <a:xfrm>
            <a:off x="10026026" y="7272335"/>
            <a:ext cx="1389244" cy="2083865"/>
          </a:xfrm>
          <a:prstGeom prst="rect">
            <a:avLst/>
          </a:prstGeom>
          <a:ln w="38100">
            <a:solidFill>
              <a:srgbClr val="000000"/>
            </a:solidFill>
            <a:miter lim="400000"/>
          </a:ln>
        </p:spPr>
      </p:pic>
      <p:pic>
        <p:nvPicPr>
          <p:cNvPr id="411" name="wenwen.jpg"/>
          <p:cNvPicPr>
            <a:picLocks noChangeAspect="1"/>
          </p:cNvPicPr>
          <p:nvPr/>
        </p:nvPicPr>
        <p:blipFill>
          <a:blip r:embed="rId25">
            <a:extLst/>
          </a:blip>
          <a:stretch>
            <a:fillRect/>
          </a:stretch>
        </p:blipFill>
        <p:spPr>
          <a:xfrm>
            <a:off x="6843091" y="4081789"/>
            <a:ext cx="1533533" cy="2579123"/>
          </a:xfrm>
          <a:prstGeom prst="rect">
            <a:avLst/>
          </a:prstGeom>
          <a:ln w="38100">
            <a:solidFill>
              <a:srgbClr val="000000"/>
            </a:solidFill>
            <a:miter lim="400000"/>
          </a:ln>
        </p:spPr>
      </p:pic>
      <p:sp>
        <p:nvSpPr>
          <p:cNvPr id="412" name="Shape 412"/>
          <p:cNvSpPr/>
          <p:nvPr/>
        </p:nvSpPr>
        <p:spPr>
          <a:xfrm>
            <a:off x="6076257" y="776798"/>
            <a:ext cx="2312798" cy="6348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r>
              <a:t>Thank you</a:t>
            </a:r>
          </a:p>
        </p:txBody>
      </p:sp>
      <p:sp>
        <p:nvSpPr>
          <p:cNvPr id="413" name="Shape 413"/>
          <p:cNvSpPr/>
          <p:nvPr/>
        </p:nvSpPr>
        <p:spPr>
          <a:xfrm>
            <a:off x="5777123" y="1865669"/>
            <a:ext cx="2999538"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u="sng" dirty="0">
                <a:hlinkClick r:id="rId26"/>
              </a:rPr>
              <a:t>wesslen.github.io</a:t>
            </a:r>
          </a:p>
          <a:p>
            <a:endParaRPr u="sng" dirty="0">
              <a:hlinkClick r:id="rId26"/>
            </a:endParaRPr>
          </a:p>
          <a:p>
            <a:r>
              <a:rPr dirty="0"/>
              <a:t>@ryanwesslen</a:t>
            </a:r>
          </a:p>
          <a:p>
            <a:endParaRPr dirty="0"/>
          </a:p>
          <a:p>
            <a:r>
              <a:rPr u="sng" dirty="0">
                <a:hlinkClick r:id="rId27"/>
              </a:rPr>
              <a:t>rwesslen@uncc.edu</a:t>
            </a:r>
          </a:p>
        </p:txBody>
      </p:sp>
      <p:pic>
        <p:nvPicPr>
          <p:cNvPr id="2" name="Picture 1"/>
          <p:cNvPicPr>
            <a:picLocks noChangeAspect="1"/>
          </p:cNvPicPr>
          <p:nvPr/>
        </p:nvPicPr>
        <p:blipFill rotWithShape="1">
          <a:blip r:embed="rId28" cstate="hqprint">
            <a:extLst>
              <a:ext uri="{28A0092B-C50C-407E-A947-70E740481C1C}">
                <a14:useLocalDpi xmlns:a14="http://schemas.microsoft.com/office/drawing/2010/main"/>
              </a:ext>
            </a:extLst>
          </a:blip>
          <a:srcRect/>
          <a:stretch/>
        </p:blipFill>
        <p:spPr>
          <a:xfrm>
            <a:off x="2814961" y="6830264"/>
            <a:ext cx="1132959" cy="1345761"/>
          </a:xfrm>
          <a:prstGeom prst="rect">
            <a:avLst/>
          </a:prstGeom>
        </p:spPr>
      </p:pic>
      <p:pic>
        <p:nvPicPr>
          <p:cNvPr id="3" name="Picture 2"/>
          <p:cNvPicPr>
            <a:picLocks noChangeAspect="1"/>
          </p:cNvPicPr>
          <p:nvPr/>
        </p:nvPicPr>
        <p:blipFill rotWithShape="1">
          <a:blip r:embed="rId29" cstate="hqprint">
            <a:extLst>
              <a:ext uri="{28A0092B-C50C-407E-A947-70E740481C1C}">
                <a14:useLocalDpi xmlns:a14="http://schemas.microsoft.com/office/drawing/2010/main"/>
              </a:ext>
            </a:extLst>
          </a:blip>
          <a:srcRect/>
          <a:stretch/>
        </p:blipFill>
        <p:spPr>
          <a:xfrm>
            <a:off x="1653066" y="709562"/>
            <a:ext cx="986417" cy="1478252"/>
          </a:xfrm>
          <a:prstGeom prst="rect">
            <a:avLst/>
          </a:prstGeom>
          <a:ln w="34925">
            <a:solidFill>
              <a:srgbClr val="000000"/>
            </a:solidFill>
          </a:ln>
        </p:spPr>
      </p:pic>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pasted-image.png"/>
          <p:cNvPicPr>
            <a:picLocks noChangeAspect="1"/>
          </p:cNvPicPr>
          <p:nvPr/>
        </p:nvPicPr>
        <p:blipFill>
          <a:blip r:embed="rId3">
            <a:extLst/>
          </a:blip>
          <a:stretch>
            <a:fillRect/>
          </a:stretch>
        </p:blipFill>
        <p:spPr>
          <a:xfrm>
            <a:off x="84406" y="611174"/>
            <a:ext cx="12835988" cy="8721352"/>
          </a:xfrm>
          <a:prstGeom prst="rect">
            <a:avLst/>
          </a:prstGeom>
          <a:ln w="12700">
            <a:miter lim="400000"/>
          </a:ln>
        </p:spPr>
      </p:pic>
      <p:sp>
        <p:nvSpPr>
          <p:cNvPr id="153" name="Shape 153"/>
          <p:cNvSpPr/>
          <p:nvPr/>
        </p:nvSpPr>
        <p:spPr>
          <a:xfrm>
            <a:off x="10434523" y="9129370"/>
            <a:ext cx="221955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Google Trends</a:t>
            </a:r>
          </a:p>
        </p:txBody>
      </p:sp>
      <p:sp>
        <p:nvSpPr>
          <p:cNvPr id="154" name="Shape 154"/>
          <p:cNvSpPr/>
          <p:nvPr/>
        </p:nvSpPr>
        <p:spPr>
          <a:xfrm>
            <a:off x="1432173" y="5680719"/>
            <a:ext cx="549027" cy="554981"/>
          </a:xfrm>
          <a:prstGeom prst="ellipse">
            <a:avLst/>
          </a:prstGeom>
          <a:solidFill>
            <a:schemeClr val="accent5">
              <a:hueOff val="-82419"/>
              <a:satOff val="-9513"/>
              <a:lumOff val="-16343"/>
            </a:schemeClr>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t>1</a:t>
            </a:r>
          </a:p>
        </p:txBody>
      </p:sp>
      <p:sp>
        <p:nvSpPr>
          <p:cNvPr id="155" name="Shape 155"/>
          <p:cNvSpPr/>
          <p:nvPr/>
        </p:nvSpPr>
        <p:spPr>
          <a:xfrm>
            <a:off x="6626473" y="4194819"/>
            <a:ext cx="549027" cy="554981"/>
          </a:xfrm>
          <a:prstGeom prst="ellipse">
            <a:avLst/>
          </a:prstGeom>
          <a:solidFill>
            <a:schemeClr val="accent5">
              <a:hueOff val="-82419"/>
              <a:satOff val="-9513"/>
              <a:lumOff val="-16343"/>
            </a:schemeClr>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t>2</a:t>
            </a:r>
          </a:p>
        </p:txBody>
      </p:sp>
      <p:sp>
        <p:nvSpPr>
          <p:cNvPr id="156" name="Shape 156"/>
          <p:cNvSpPr/>
          <p:nvPr/>
        </p:nvSpPr>
        <p:spPr>
          <a:xfrm>
            <a:off x="11528673" y="1019819"/>
            <a:ext cx="549027" cy="554981"/>
          </a:xfrm>
          <a:prstGeom prst="ellipse">
            <a:avLst/>
          </a:prstGeom>
          <a:solidFill>
            <a:schemeClr val="accent5">
              <a:hueOff val="-82419"/>
              <a:satOff val="-9513"/>
              <a:lumOff val="-16343"/>
            </a:schemeClr>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t>3</a:t>
            </a: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p:cNvSpPr>
          <p:nvPr>
            <p:ph type="title"/>
          </p:nvPr>
        </p:nvSpPr>
        <p:spPr>
          <a:xfrm>
            <a:off x="537803" y="3816928"/>
            <a:ext cx="6703506" cy="1863436"/>
          </a:xfrm>
          <a:prstGeom prst="rect">
            <a:avLst/>
          </a:prstGeom>
        </p:spPr>
        <p:txBody>
          <a:bodyPr>
            <a:normAutofit fontScale="90000"/>
          </a:bodyPr>
          <a:lstStyle/>
          <a:p>
            <a:r>
              <a:rPr lang="en-US" dirty="0"/>
              <a:t>Advances in Deep Learning</a:t>
            </a:r>
            <a:endParaRPr dirty="0"/>
          </a:p>
        </p:txBody>
      </p:sp>
      <p:sp>
        <p:nvSpPr>
          <p:cNvPr id="4" name="Shape 203"/>
          <p:cNvSpPr/>
          <p:nvPr/>
        </p:nvSpPr>
        <p:spPr>
          <a:xfrm>
            <a:off x="7697136" y="8985392"/>
            <a:ext cx="501579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lang="en-US" dirty="0"/>
              <a:t>Fjodor van Veen, Asimov Institute</a:t>
            </a:r>
            <a:endParaRPr dirty="0"/>
          </a:p>
        </p:txBody>
      </p:sp>
      <p:pic>
        <p:nvPicPr>
          <p:cNvPr id="3" name="Picture 2"/>
          <p:cNvPicPr>
            <a:picLocks noChangeAspect="1"/>
          </p:cNvPicPr>
          <p:nvPr/>
        </p:nvPicPr>
        <p:blipFill>
          <a:blip r:embed="rId3"/>
          <a:stretch>
            <a:fillRect/>
          </a:stretch>
        </p:blipFill>
        <p:spPr>
          <a:xfrm>
            <a:off x="7353533" y="946292"/>
            <a:ext cx="5359400" cy="8039100"/>
          </a:xfrm>
          <a:prstGeom prst="rect">
            <a:avLst/>
          </a:prstGeom>
        </p:spPr>
      </p:pic>
    </p:spTree>
    <p:extLst>
      <p:ext uri="{BB962C8B-B14F-4D97-AF65-F5344CB8AC3E}">
        <p14:creationId xmlns:p14="http://schemas.microsoft.com/office/powerpoint/2010/main" val="82565108"/>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t>Image Recognition</a:t>
            </a:r>
          </a:p>
        </p:txBody>
      </p:sp>
      <p:pic>
        <p:nvPicPr>
          <p:cNvPr id="163" name="pasted-image.pdf"/>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641108" y="2193283"/>
            <a:ext cx="3902631" cy="2235201"/>
          </a:xfrm>
          <a:prstGeom prst="rect">
            <a:avLst/>
          </a:prstGeom>
          <a:ln w="12700">
            <a:miter lim="400000"/>
          </a:ln>
        </p:spPr>
      </p:pic>
      <p:pic>
        <p:nvPicPr>
          <p:cNvPr id="164" name="90C90897-32BC-4235-955E-782DDF975616-L0-001.png"/>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6422943" y="2487009"/>
            <a:ext cx="6382792" cy="5996065"/>
          </a:xfrm>
          <a:prstGeom prst="rect">
            <a:avLst/>
          </a:prstGeom>
          <a:ln w="12700">
            <a:miter lim="400000"/>
          </a:ln>
        </p:spPr>
      </p:pic>
      <p:sp>
        <p:nvSpPr>
          <p:cNvPr id="165" name="Shape 165"/>
          <p:cNvSpPr/>
          <p:nvPr/>
        </p:nvSpPr>
        <p:spPr>
          <a:xfrm>
            <a:off x="8887826" y="9044645"/>
            <a:ext cx="394655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Google Arts &amp; Culture App</a:t>
            </a:r>
          </a:p>
        </p:txBody>
      </p:sp>
      <p:sp>
        <p:nvSpPr>
          <p:cNvPr id="166" name="Shape 166"/>
          <p:cNvSpPr/>
          <p:nvPr/>
        </p:nvSpPr>
        <p:spPr>
          <a:xfrm>
            <a:off x="3757353" y="9044645"/>
            <a:ext cx="255331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Andrej Karpathy </a:t>
            </a:r>
          </a:p>
        </p:txBody>
      </p:sp>
      <p:pic>
        <p:nvPicPr>
          <p:cNvPr id="167" name="pasted-image.pdf"/>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1390169" y="4477070"/>
            <a:ext cx="3861621" cy="2235201"/>
          </a:xfrm>
          <a:prstGeom prst="rect">
            <a:avLst/>
          </a:prstGeom>
          <a:ln w="12700">
            <a:miter lim="400000"/>
          </a:ln>
        </p:spPr>
      </p:pic>
      <p:pic>
        <p:nvPicPr>
          <p:cNvPr id="168" name="pasted-image.pdf"/>
          <p:cNvPicPr>
            <a:picLocks noChangeAspect="1"/>
          </p:cNvPicPr>
          <p:nvPr/>
        </p:nvPicPr>
        <p:blipFill>
          <a:blip r:embed="rId6" cstate="hqprint">
            <a:extLst>
              <a:ext uri="{28A0092B-C50C-407E-A947-70E740481C1C}">
                <a14:useLocalDpi xmlns:a14="http://schemas.microsoft.com/office/drawing/2010/main"/>
              </a:ext>
            </a:extLst>
          </a:blip>
          <a:srcRect/>
          <a:stretch>
            <a:fillRect/>
          </a:stretch>
        </p:blipFill>
        <p:spPr>
          <a:xfrm>
            <a:off x="2344798" y="6760857"/>
            <a:ext cx="3895257" cy="2235201"/>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C2D9F748-1BCE-4F1B-9975-58BC68619287-L0-001.jpeg"/>
          <p:cNvPicPr>
            <a:picLocks noGrp="1" noChangeAspect="1"/>
          </p:cNvPicPr>
          <p:nvPr>
            <p:ph type="pic" idx="15"/>
          </p:nvPr>
        </p:nvPicPr>
        <p:blipFill>
          <a:blip r:embed="rId3" cstate="hqprint">
            <a:extLst>
              <a:ext uri="{28A0092B-C50C-407E-A947-70E740481C1C}">
                <a14:useLocalDpi xmlns:a14="http://schemas.microsoft.com/office/drawing/2010/main"/>
              </a:ext>
            </a:extLst>
          </a:blip>
          <a:srcRect/>
          <a:stretch>
            <a:fillRect/>
          </a:stretch>
        </p:blipFill>
        <p:spPr>
          <a:xfrm>
            <a:off x="892571" y="1214188"/>
            <a:ext cx="5453723" cy="7837635"/>
          </a:xfrm>
          <a:prstGeom prst="rect">
            <a:avLst/>
          </a:prstGeom>
        </p:spPr>
      </p:pic>
      <p:pic>
        <p:nvPicPr>
          <p:cNvPr id="171" name="07229392-B616-428A-A9DB-1095949138A6-L0-001.jpeg"/>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6871919" y="1259681"/>
            <a:ext cx="5339540" cy="7764267"/>
          </a:xfrm>
          <a:prstGeom prst="rect">
            <a:avLst/>
          </a:prstGeom>
          <a:ln w="12700">
            <a:miter lim="400000"/>
          </a:ln>
        </p:spPr>
      </p:pic>
      <p:sp>
        <p:nvSpPr>
          <p:cNvPr id="172" name="Shape 172"/>
          <p:cNvSpPr/>
          <p:nvPr/>
        </p:nvSpPr>
        <p:spPr>
          <a:xfrm>
            <a:off x="2258212" y="374930"/>
            <a:ext cx="3001976" cy="6471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VanGogh-roo</a:t>
            </a:r>
          </a:p>
        </p:txBody>
      </p:sp>
      <p:sp>
        <p:nvSpPr>
          <p:cNvPr id="173" name="Shape 173"/>
          <p:cNvSpPr/>
          <p:nvPr/>
        </p:nvSpPr>
        <p:spPr>
          <a:xfrm>
            <a:off x="8325078" y="374930"/>
            <a:ext cx="2628444" cy="6471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Monet-guin</a:t>
            </a:r>
          </a:p>
        </p:txBody>
      </p:sp>
      <p:sp>
        <p:nvSpPr>
          <p:cNvPr id="174" name="Shape 174"/>
          <p:cNvSpPr/>
          <p:nvPr/>
        </p:nvSpPr>
        <p:spPr>
          <a:xfrm>
            <a:off x="10714024" y="9129370"/>
            <a:ext cx="166055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DeepArt.io</a:t>
            </a:r>
          </a:p>
        </p:txBody>
      </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1317</TotalTime>
  <Words>2183</Words>
  <Application>Microsoft Macintosh PowerPoint</Application>
  <PresentationFormat>Custom</PresentationFormat>
  <Paragraphs>277</Paragraphs>
  <Slides>57</Slides>
  <Notes>27</Notes>
  <HiddenSlides>3</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Helvetica</vt:lpstr>
      <vt:lpstr>Helvetica Light</vt:lpstr>
      <vt:lpstr>Helvetica Neue</vt:lpstr>
      <vt:lpstr>Helvetica Neue Light</vt:lpstr>
      <vt:lpstr>Helvetica Neue Medium</vt:lpstr>
      <vt:lpstr>Helvetica Neue Thin</vt:lpstr>
      <vt:lpstr>White</vt:lpstr>
      <vt:lpstr>Opening up the black box: Explainable AI</vt:lpstr>
      <vt:lpstr>PowerPoint Presentation</vt:lpstr>
      <vt:lpstr>PowerPoint Presentation</vt:lpstr>
      <vt:lpstr>PowerPoint Presentation</vt:lpstr>
      <vt:lpstr>PowerPoint Presentation</vt:lpstr>
      <vt:lpstr>PowerPoint Presentation</vt:lpstr>
      <vt:lpstr>Advances in Deep Learning</vt:lpstr>
      <vt:lpstr>Image Recognition</vt:lpstr>
      <vt:lpstr>PowerPoint Presentation</vt:lpstr>
      <vt:lpstr>Image to Image</vt:lpstr>
      <vt:lpstr>Multimodal</vt:lpstr>
      <vt:lpstr>Deep Dreaming Tolstoy</vt:lpstr>
      <vt:lpstr>Deep Dreaming: Math &amp; Code</vt:lpstr>
      <vt:lpstr>What is Deep Learning?</vt:lpstr>
      <vt:lpstr>PowerPoint Presentation</vt:lpstr>
      <vt:lpstr>“Club Sandwich”</vt:lpstr>
      <vt:lpstr>Spreadsheets on Steroids</vt:lpstr>
      <vt:lpstr>But it’s a black box.</vt:lpstr>
      <vt:lpstr>Serious concerns</vt:lpstr>
      <vt:lpstr>PowerPoint Presentation</vt:lpstr>
      <vt:lpstr>Practical problems</vt:lpstr>
      <vt:lpstr>Adversarial examples</vt:lpstr>
      <vt:lpstr>Adversarial examples</vt:lpstr>
      <vt:lpstr>Algorithmic Bias</vt:lpstr>
      <vt:lpstr>Analogies &amp; Bias</vt:lpstr>
      <vt:lpstr>PowerPoint Presentation</vt:lpstr>
      <vt:lpstr>“Right to Explanation”</vt:lpstr>
      <vt:lpstr>“Algorithm” Food Chain</vt:lpstr>
      <vt:lpstr>PowerPoint Presentation</vt:lpstr>
      <vt:lpstr>What is Explainable AI?</vt:lpstr>
      <vt:lpstr>Explainable AI (XAI)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Interactive Text Analysis</vt:lpstr>
      <vt:lpstr>PowerPoint Presentation</vt:lpstr>
      <vt:lpstr>PowerPoint Presentation</vt:lpstr>
      <vt:lpstr>Twitter Event Detection</vt:lpstr>
      <vt:lpstr>Event Detection</vt:lpstr>
      <vt:lpstr>Women’s March</vt:lpstr>
      <vt:lpstr>Analyzing User Interaction Logs </vt:lpstr>
      <vt:lpstr>Anchoring Bias in Visual Analytics</vt:lpstr>
      <vt:lpstr>PowerPoint Presentation</vt:lpstr>
      <vt:lpstr>Final Takeaways</vt:lpstr>
      <vt:lpstr>Deep Learning History</vt:lpstr>
      <vt:lpstr>Thinking like Social Scientists</vt:lpstr>
      <vt:lpstr>A/B Testing &amp;  Experiment Design</vt:lpstr>
      <vt:lpstr>Innate Structures:  Nature vs Nurture</vt:lpstr>
      <vt:lpstr>Data Science teams,  not Data Scientists.</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up the black box: Explainable AI</dc:title>
  <cp:lastModifiedBy>Wesslen, Ryan</cp:lastModifiedBy>
  <cp:revision>95</cp:revision>
  <dcterms:modified xsi:type="dcterms:W3CDTF">2018-03-20T19:00:18Z</dcterms:modified>
</cp:coreProperties>
</file>